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DDBE23"/>
    <a:srgbClr val="CC33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2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61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800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063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82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08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24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48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47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8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14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4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4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1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2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2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4808E-FF51-43C0-B641-8BC3779F94C5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1FD576-E327-46B1-898C-A424921F9F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70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9871C7-120B-4B5D-B4EB-966BF3659BE1}"/>
              </a:ext>
            </a:extLst>
          </p:cNvPr>
          <p:cNvSpPr/>
          <p:nvPr/>
        </p:nvSpPr>
        <p:spPr>
          <a:xfrm>
            <a:off x="1847461" y="1716833"/>
            <a:ext cx="7427168" cy="2808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занятия:</a:t>
            </a:r>
          </a:p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рабочего места</a:t>
            </a:r>
          </a:p>
        </p:txBody>
      </p:sp>
    </p:spTree>
    <p:extLst>
      <p:ext uri="{BB962C8B-B14F-4D97-AF65-F5344CB8AC3E}">
        <p14:creationId xmlns:p14="http://schemas.microsoft.com/office/powerpoint/2010/main" val="230590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C20F17-FCDC-4B75-98F4-CFC40553BD2B}"/>
              </a:ext>
            </a:extLst>
          </p:cNvPr>
          <p:cNvSpPr txBox="1"/>
          <p:nvPr/>
        </p:nvSpPr>
        <p:spPr>
          <a:xfrm>
            <a:off x="270589" y="267583"/>
            <a:ext cx="115139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возможностью падения работников или предметов с высоты: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55B3B-7926-44F5-8617-B278D1C29C1F}"/>
              </a:ext>
            </a:extLst>
          </p:cNvPr>
          <p:cNvSpPr txBox="1"/>
          <p:nvPr/>
        </p:nvSpPr>
        <p:spPr>
          <a:xfrm>
            <a:off x="220826" y="670115"/>
            <a:ext cx="113087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(ушибы, переломы конечностей и др.) в результате </a:t>
            </a:r>
            <a:r>
              <a:rPr lang="ru-RU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поскальзывания</a:t>
            </a:r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спотыкания, ложного шага, падения с мебели, средств </a:t>
            </a:r>
            <a:r>
              <a:rPr lang="ru-RU" sz="2400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подмащивания</a:t>
            </a:r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432443-4317-4625-ADC7-280B19342AF6}"/>
              </a:ext>
            </a:extLst>
          </p:cNvPr>
          <p:cNvSpPr txBox="1"/>
          <p:nvPr/>
        </p:nvSpPr>
        <p:spPr>
          <a:xfrm>
            <a:off x="189724" y="1855446"/>
            <a:ext cx="114113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(раны, ушибы, и др.) в результате падения предметов с высоты, а также падения конструкций, оборудования или мебели.</a:t>
            </a:r>
            <a:r>
              <a:rPr lang="ru-RU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03C0C3-F423-472A-B73F-F0888B920C2B}"/>
              </a:ext>
            </a:extLst>
          </p:cNvPr>
          <p:cNvSpPr txBox="1"/>
          <p:nvPr/>
        </p:nvSpPr>
        <p:spPr>
          <a:xfrm>
            <a:off x="373225" y="2897813"/>
            <a:ext cx="11411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воздействием тяжести и напряженности трудового процесса: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69231F-A4CB-4643-8E76-8B4F5DBECD39}"/>
              </a:ext>
            </a:extLst>
          </p:cNvPr>
          <p:cNvSpPr txBox="1"/>
          <p:nvPr/>
        </p:nvSpPr>
        <p:spPr>
          <a:xfrm>
            <a:off x="407437" y="3320553"/>
            <a:ext cx="113087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боли в спине, шее, плечах и другие нарушения опорно-двигательного аппарата (остеохондроз), туннельный синдром запястий, в результате длительного нахождения в вынужденной рабочей позе;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DF75B7-D4BA-4A1B-AC91-D531B4DF0307}"/>
              </a:ext>
            </a:extLst>
          </p:cNvPr>
          <p:cNvSpPr txBox="1"/>
          <p:nvPr/>
        </p:nvSpPr>
        <p:spPr>
          <a:xfrm>
            <a:off x="373224" y="4476318"/>
            <a:ext cx="114113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скелетно-мышечные нарушения (вывихи, растяжения, воспаление суставов в результате неправильного поднятия и переноса тяжестей, в том числе весом, превышающим допустимый для определённой категории работников);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524D4C-735D-47B5-8C90-3ACBB384E001}"/>
              </a:ext>
            </a:extLst>
          </p:cNvPr>
          <p:cNvSpPr txBox="1"/>
          <p:nvPr/>
        </p:nvSpPr>
        <p:spPr>
          <a:xfrm>
            <a:off x="373224" y="5637722"/>
            <a:ext cx="113771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стресс на рабочем месте, что снижает память, концентрацию внимания и бдительность.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4061767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39958D-6AA8-48A5-BB90-622F27FC84A9}"/>
              </a:ext>
            </a:extLst>
          </p:cNvPr>
          <p:cNvSpPr txBox="1"/>
          <p:nvPr/>
        </p:nvSpPr>
        <p:spPr>
          <a:xfrm>
            <a:off x="435429" y="215239"/>
            <a:ext cx="110287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недостатками в организации рабочего места: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A19A9B-D5D6-473E-8C13-3881218ADBAA}"/>
              </a:ext>
            </a:extLst>
          </p:cNvPr>
          <p:cNvSpPr txBox="1"/>
          <p:nvPr/>
        </p:nvSpPr>
        <p:spPr>
          <a:xfrm>
            <a:off x="357673" y="676904"/>
            <a:ext cx="1130870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(ушибы, переломы конечностей и др.) в результате </a:t>
            </a:r>
            <a:r>
              <a:rPr lang="ru-RU" sz="2200" b="1" dirty="0" err="1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натыкания</a:t>
            </a:r>
            <a:r>
              <a:rPr lang="ru-RU" sz="22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или ударов об углы/края и составные части элементов офисной мебели, в том числе по причине отсутствия достаточного пространства для комфортного и безопасного перемещения по офису;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0362FC-EB72-497C-A451-F9BB985CA251}"/>
              </a:ext>
            </a:extLst>
          </p:cNvPr>
          <p:cNvSpPr txBox="1"/>
          <p:nvPr/>
        </p:nvSpPr>
        <p:spPr>
          <a:xfrm>
            <a:off x="295469" y="2123454"/>
            <a:ext cx="109728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потеря концентрации и внимания ввиду длительного воздействия шума (от разговоров по телефону, работающего радио, переговоров коллег между собой, частого вывода документов на печать (работы принтера) и др.), в том числе по причине нахождения большого числа работников в одном кабинете;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AC6EC5-D8A9-4379-94EA-0D3C4894A737}"/>
              </a:ext>
            </a:extLst>
          </p:cNvPr>
          <p:cNvSpPr txBox="1"/>
          <p:nvPr/>
        </p:nvSpPr>
        <p:spPr>
          <a:xfrm>
            <a:off x="295469" y="3570004"/>
            <a:ext cx="1130870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перенапряжение зрительного анализатора, снижение остроты зрения, слезотечение, покраснение глаз, резь и боли и др., что связанно с недостаточным или избыточным освещением рабочего места (наличие пульсации, бликов, динамических и статических теней, слепящих источников света), продолжительной работой на персональном компьютере;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768228-C61D-4126-9604-94BBAD7A2CAA}"/>
              </a:ext>
            </a:extLst>
          </p:cNvPr>
          <p:cNvSpPr txBox="1"/>
          <p:nvPr/>
        </p:nvSpPr>
        <p:spPr>
          <a:xfrm>
            <a:off x="307910" y="5355108"/>
            <a:ext cx="1132114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дискомфорт, связанный с неблагоприятным микроклиматом на рабочем месте (повышенная или пониженная температура воздуха в помещении, недостаточная скорость движения воздуха (спёртый, несвежий воздух, запах пищи), повышенная или пониженная относительная влажность воздуха.</a:t>
            </a:r>
          </a:p>
        </p:txBody>
      </p:sp>
    </p:spTree>
    <p:extLst>
      <p:ext uri="{BB962C8B-B14F-4D97-AF65-F5344CB8AC3E}">
        <p14:creationId xmlns:p14="http://schemas.microsoft.com/office/powerpoint/2010/main" val="452281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77334D-DE9D-463B-ABDF-898BE473C2EE}"/>
              </a:ext>
            </a:extLst>
          </p:cNvPr>
          <p:cNvSpPr txBox="1"/>
          <p:nvPr/>
        </p:nvSpPr>
        <p:spPr>
          <a:xfrm>
            <a:off x="1474237" y="580444"/>
            <a:ext cx="89293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опасностью пожара: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D0CF5-FD31-455C-8EED-78F8C144AE79}"/>
              </a:ext>
            </a:extLst>
          </p:cNvPr>
          <p:cNvSpPr txBox="1"/>
          <p:nvPr/>
        </p:nvSpPr>
        <p:spPr>
          <a:xfrm>
            <a:off x="2071396" y="1420199"/>
            <a:ext cx="6242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отравление продуктами горения;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0BD7DF-695A-458F-BBAB-F68A14A14FB2}"/>
              </a:ext>
            </a:extLst>
          </p:cNvPr>
          <p:cNvSpPr txBox="1"/>
          <p:nvPr/>
        </p:nvSpPr>
        <p:spPr>
          <a:xfrm>
            <a:off x="2071396" y="2058160"/>
            <a:ext cx="78377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ожогов в результате воздействия открытого пламени;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2E54BA-F697-4FB6-81B9-816D03C4783D}"/>
              </a:ext>
            </a:extLst>
          </p:cNvPr>
          <p:cNvSpPr txBox="1"/>
          <p:nvPr/>
        </p:nvSpPr>
        <p:spPr>
          <a:xfrm>
            <a:off x="2071396" y="3028386"/>
            <a:ext cx="78377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по причине воздействия осколков частей здания, конструкций, предметов при их разрушении;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00F05-EAE4-4022-9B6B-01C2737EACA0}"/>
              </a:ext>
            </a:extLst>
          </p:cNvPr>
          <p:cNvSpPr txBox="1"/>
          <p:nvPr/>
        </p:nvSpPr>
        <p:spPr>
          <a:xfrm>
            <a:off x="2071395" y="4444777"/>
            <a:ext cx="83322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в результате возникшей паники и неконтролируемых действий со стороны окружающих. </a:t>
            </a:r>
          </a:p>
        </p:txBody>
      </p:sp>
    </p:spTree>
    <p:extLst>
      <p:ext uri="{BB962C8B-B14F-4D97-AF65-F5344CB8AC3E}">
        <p14:creationId xmlns:p14="http://schemas.microsoft.com/office/powerpoint/2010/main" val="3441214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D3509E8-A40B-484F-8219-D290C9974E4D}"/>
              </a:ext>
            </a:extLst>
          </p:cNvPr>
          <p:cNvSpPr/>
          <p:nvPr/>
        </p:nvSpPr>
        <p:spPr>
          <a:xfrm>
            <a:off x="1838131" y="158623"/>
            <a:ext cx="7315200" cy="52251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документы: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46E6B4D-A6B5-4CBB-93E0-1EE5FBDF80D0}"/>
              </a:ext>
            </a:extLst>
          </p:cNvPr>
          <p:cNvSpPr/>
          <p:nvPr/>
        </p:nvSpPr>
        <p:spPr>
          <a:xfrm>
            <a:off x="550505" y="807095"/>
            <a:ext cx="9386595" cy="522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650F9F7-5BFA-47AB-BC8A-4EAAD7445691}"/>
              </a:ext>
            </a:extLst>
          </p:cNvPr>
          <p:cNvSpPr/>
          <p:nvPr/>
        </p:nvSpPr>
        <p:spPr>
          <a:xfrm>
            <a:off x="550504" y="1425829"/>
            <a:ext cx="9386594" cy="622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Федеральный закон N 426-ФЗ «О специальной оценке условий труда» + №33н «Методика проведения специальной оценки условий труда»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99BFEC2-0F76-4E69-B551-53558FE1A3D9}"/>
              </a:ext>
            </a:extLst>
          </p:cNvPr>
          <p:cNvSpPr/>
          <p:nvPr/>
        </p:nvSpPr>
        <p:spPr>
          <a:xfrm>
            <a:off x="550504" y="2167611"/>
            <a:ext cx="9386594" cy="75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РФ от 2 декабря 2020 г. № 40 “Об утверждении санитарных правил СП 2.2.3670-20 “Санитарно-эпидемиологические требования к условиям труда”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84B61FB-0AED-4155-B883-0DC7CD7CEBA4}"/>
              </a:ext>
            </a:extLst>
          </p:cNvPr>
          <p:cNvSpPr/>
          <p:nvPr/>
        </p:nvSpPr>
        <p:spPr>
          <a:xfrm>
            <a:off x="550505" y="3855870"/>
            <a:ext cx="9386594" cy="67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N 787 от 31.10.2002 «О порядке утверждения Единого тарифно-квалификационного справочника работ и профессий»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EF2B2BA-14DC-4DA1-8F99-178252E84946}"/>
              </a:ext>
            </a:extLst>
          </p:cNvPr>
          <p:cNvSpPr/>
          <p:nvPr/>
        </p:nvSpPr>
        <p:spPr>
          <a:xfrm>
            <a:off x="550504" y="3019611"/>
            <a:ext cx="9386594" cy="755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Минтруда и соцзащиты РФ от 29.10.2021 №774н «Об утверждении общих требований к организации безопасного рабочего места»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390289D-F34F-432F-9C18-7F292A5B97B6}"/>
              </a:ext>
            </a:extLst>
          </p:cNvPr>
          <p:cNvSpPr/>
          <p:nvPr/>
        </p:nvSpPr>
        <p:spPr>
          <a:xfrm>
            <a:off x="550506" y="4674637"/>
            <a:ext cx="9386593" cy="734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стандарты в соответствии с профессией (по штатному расписанию организации)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4A2D26B-13E6-41A0-B3A6-79D52B323464}"/>
              </a:ext>
            </a:extLst>
          </p:cNvPr>
          <p:cNvSpPr/>
          <p:nvPr/>
        </p:nvSpPr>
        <p:spPr>
          <a:xfrm>
            <a:off x="550504" y="5570378"/>
            <a:ext cx="9386595" cy="961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риказа Министерства здравоохранения РФ от 28 января 2021 г. N 29н "Об утверждении Порядка проведения обязательных предварительных и периодических медицинских осмотров работников….."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47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D5CC1CA6-5B58-45C8-A530-8704DEA27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35245"/>
              </p:ext>
            </p:extLst>
          </p:nvPr>
        </p:nvGraphicFramePr>
        <p:xfrm>
          <a:off x="690465" y="363895"/>
          <a:ext cx="10720874" cy="5908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065">
                  <a:extLst>
                    <a:ext uri="{9D8B030D-6E8A-4147-A177-3AD203B41FA5}">
                      <a16:colId xmlns:a16="http://schemas.microsoft.com/office/drawing/2014/main" val="3668658369"/>
                    </a:ext>
                  </a:extLst>
                </a:gridCol>
                <a:gridCol w="7838809">
                  <a:extLst>
                    <a:ext uri="{9D8B030D-6E8A-4147-A177-3AD203B41FA5}">
                      <a16:colId xmlns:a16="http://schemas.microsoft.com/office/drawing/2014/main" val="3102710694"/>
                    </a:ext>
                  </a:extLst>
                </a:gridCol>
              </a:tblGrid>
              <a:tr h="1502227">
                <a:tc rowSpan="4"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36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3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№774н от 29.10.2021г. </a:t>
                      </a:r>
                    </a:p>
                    <a:p>
                      <a:pPr algn="ctr"/>
                      <a:r>
                        <a:rPr lang="ru-RU" sz="36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положения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Настоящие Требования разработаны в целях обеспечения выполнения требований охраны труда работниками, занятыми на своих рабочих местах, и работодателями, при организации рабочих мест. Распространяются на каждую рабочую зону.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768382"/>
                  </a:ext>
                </a:extLst>
              </a:tr>
              <a:tr h="12876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Рабочее место, его оборудование и оснащение, применяемые в соответствии с особенностями выполняемых работ, должны обеспечивать сохранение жизни и здоровья занятых на нем работников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218764"/>
                  </a:ext>
                </a:extLst>
              </a:tr>
              <a:tr h="14804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рабочем месте (в рабочей зоне) должны быть приняты меры по снижению до установленных предельно допустимых значений уровней воздействия (концентрации) вредных и (или) опасных производственных факторов с учетом применения ими средств индивидуальной (коллективной) защиты</a:t>
                      </a:r>
                      <a:endParaRPr lang="ru-RU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774499"/>
                  </a:ext>
                </a:extLst>
              </a:tr>
              <a:tr h="14804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Рабочее место (рабочая зона), его размеры, взаимное расположение органов управления, средств отображения информации, размещение вспомогательного оборудования и инструментов должны учитывать требования к выполняемой работе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68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45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C82FFB1-7120-439E-B51E-2DBCCE66306E}"/>
              </a:ext>
            </a:extLst>
          </p:cNvPr>
          <p:cNvSpPr/>
          <p:nvPr/>
        </p:nvSpPr>
        <p:spPr>
          <a:xfrm>
            <a:off x="1240971" y="382556"/>
            <a:ext cx="9405258" cy="671804"/>
          </a:xfrm>
          <a:prstGeom prst="roundRect">
            <a:avLst>
              <a:gd name="adj" fmla="val 37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рабочего места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DF9A3B77-2D3E-4466-AB54-6865BA9E7057}"/>
              </a:ext>
            </a:extLst>
          </p:cNvPr>
          <p:cNvSpPr/>
          <p:nvPr/>
        </p:nvSpPr>
        <p:spPr>
          <a:xfrm>
            <a:off x="550506" y="1394927"/>
            <a:ext cx="3750906" cy="2197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озможность смены рабочей позы занятыми на нем работниками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318481C-E05A-46E6-B982-B821BA8B45BF}"/>
              </a:ext>
            </a:extLst>
          </p:cNvPr>
          <p:cNvSpPr/>
          <p:nvPr/>
        </p:nvSpPr>
        <p:spPr>
          <a:xfrm>
            <a:off x="550506" y="3820883"/>
            <a:ext cx="3750906" cy="2505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беспечено безопасное выполнение трудовых операций во всех зонах досягаемости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E85ED5F-2BD7-411D-986D-41074DB6B08A}"/>
              </a:ext>
            </a:extLst>
          </p:cNvPr>
          <p:cNvSpPr/>
          <p:nvPr/>
        </p:nvSpPr>
        <p:spPr>
          <a:xfrm>
            <a:off x="4525347" y="1394927"/>
            <a:ext cx="3365243" cy="2197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беспечено устойчивое положение и свобода движений занятого на нем работника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23F5392-7FE8-4B43-80EE-77352F3C7B52}"/>
              </a:ext>
            </a:extLst>
          </p:cNvPr>
          <p:cNvSpPr/>
          <p:nvPr/>
        </p:nvSpPr>
        <p:spPr>
          <a:xfrm>
            <a:off x="4525347" y="3820882"/>
            <a:ext cx="3365243" cy="2505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нижена до минимума продолжительность времени выполнения работы в неудобных рабочих позах</a:t>
            </a:r>
            <a:endParaRPr lang="ru-RU" sz="1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3B5AB962-7CB0-421E-B77E-C3E182BAF4AF}"/>
              </a:ext>
            </a:extLst>
          </p:cNvPr>
          <p:cNvSpPr/>
          <p:nvPr/>
        </p:nvSpPr>
        <p:spPr>
          <a:xfrm>
            <a:off x="8108302" y="1390261"/>
            <a:ext cx="3533189" cy="220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правильное восприятие визуальных средств отображения информации и знаков безопасности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203A8759-EEB4-454A-90E7-0B4C23965F0D}"/>
              </a:ext>
            </a:extLst>
          </p:cNvPr>
          <p:cNvSpPr/>
          <p:nvPr/>
        </p:nvSpPr>
        <p:spPr>
          <a:xfrm>
            <a:off x="8114526" y="3820882"/>
            <a:ext cx="3526968" cy="25052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Размещение органов управления машинами и оборудованием  с соблюдением государственных требований ОТ</a:t>
            </a:r>
            <a:endParaRPr lang="ru-RU" sz="1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6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A6817E5-1F65-46CA-85CC-DECD47FCE452}"/>
              </a:ext>
            </a:extLst>
          </p:cNvPr>
          <p:cNvSpPr/>
          <p:nvPr/>
        </p:nvSpPr>
        <p:spPr>
          <a:xfrm>
            <a:off x="1240971" y="382556"/>
            <a:ext cx="9405258" cy="671804"/>
          </a:xfrm>
          <a:prstGeom prst="roundRect">
            <a:avLst>
              <a:gd name="adj" fmla="val 37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рабочего места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87C097A8-ABCA-44E0-8085-56B210B8EEC9}"/>
              </a:ext>
            </a:extLst>
          </p:cNvPr>
          <p:cNvSpPr/>
          <p:nvPr/>
        </p:nvSpPr>
        <p:spPr>
          <a:xfrm>
            <a:off x="419879" y="1259634"/>
            <a:ext cx="3937518" cy="31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борудование, являющееся источником </a:t>
            </a:r>
            <a:r>
              <a:rPr lang="ru-RU" sz="2200" b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травмоопасности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должно оснащаться защитными ограждениями и блокировками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B265054-ABFB-434D-AE4A-0FBE4DB472C8}"/>
              </a:ext>
            </a:extLst>
          </p:cNvPr>
          <p:cNvSpPr/>
          <p:nvPr/>
        </p:nvSpPr>
        <p:spPr>
          <a:xfrm>
            <a:off x="4581331" y="1259634"/>
            <a:ext cx="3937518" cy="31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Участки, с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высокой вероятностью травмирования, обозначать сигнальной разметкой или знаками безопасности</a:t>
            </a:r>
            <a:endParaRPr lang="ru-RU" sz="2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C2A9275-531F-48DF-AF0A-753A6DA0102E}"/>
              </a:ext>
            </a:extLst>
          </p:cNvPr>
          <p:cNvSpPr/>
          <p:nvPr/>
        </p:nvSpPr>
        <p:spPr>
          <a:xfrm>
            <a:off x="2360645" y="4180114"/>
            <a:ext cx="3844212" cy="2491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Зоны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подъему и перемещению людей и грузов оснащаются подъемно-транспортным оборудованием согласно требованиям ОТ</a:t>
            </a:r>
            <a:endParaRPr lang="ru-RU" sz="1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9F62A1D7-87EE-4A17-B629-05D07F7FC66E}"/>
              </a:ext>
            </a:extLst>
          </p:cNvPr>
          <p:cNvSpPr/>
          <p:nvPr/>
        </p:nvSpPr>
        <p:spPr>
          <a:xfrm>
            <a:off x="7548467" y="3834882"/>
            <a:ext cx="3844211" cy="29018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рабочем месте работник должен иметь возможность к быстрой эвакуации при возникновении ЧС!!!</a:t>
            </a:r>
          </a:p>
        </p:txBody>
      </p:sp>
    </p:spTree>
    <p:extLst>
      <p:ext uri="{BB962C8B-B14F-4D97-AF65-F5344CB8AC3E}">
        <p14:creationId xmlns:p14="http://schemas.microsoft.com/office/powerpoint/2010/main" val="35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32C5B72-ABB1-4FDA-9A27-CD9EE3C94997}"/>
              </a:ext>
            </a:extLst>
          </p:cNvPr>
          <p:cNvSpPr/>
          <p:nvPr/>
        </p:nvSpPr>
        <p:spPr>
          <a:xfrm>
            <a:off x="1240971" y="382556"/>
            <a:ext cx="9405258" cy="671804"/>
          </a:xfrm>
          <a:prstGeom prst="roundRect">
            <a:avLst>
              <a:gd name="adj" fmla="val 371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безопасному содержанию рабочего места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AD3CC4AE-CC8E-43B0-BFAF-99CC7D196AF3}"/>
              </a:ext>
            </a:extLst>
          </p:cNvPr>
          <p:cNvSpPr/>
          <p:nvPr/>
        </p:nvSpPr>
        <p:spPr>
          <a:xfrm>
            <a:off x="1315616" y="1628192"/>
            <a:ext cx="9255967" cy="1800808"/>
          </a:xfrm>
          <a:prstGeom prst="roundRect">
            <a:avLst>
              <a:gd name="adj" fmla="val 27548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Рабочее место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 обеспечивать содержание, техническое обслуживание, уборку и чистку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F132C25-238A-4950-86D8-80DEAA9EEDF4}"/>
              </a:ext>
            </a:extLst>
          </p:cNvPr>
          <p:cNvSpPr/>
          <p:nvPr/>
        </p:nvSpPr>
        <p:spPr>
          <a:xfrm>
            <a:off x="1315616" y="4040155"/>
            <a:ext cx="9255967" cy="2062065"/>
          </a:xfrm>
          <a:prstGeom prst="roundRect">
            <a:avLst>
              <a:gd name="adj" fmla="val 2662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Рабочее место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должно обеспечивать безопасное передвижение работников и транспортных средств, безопасные действия с сырьем, материалами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6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9F4190-717C-4313-AF37-033395A2604D}"/>
              </a:ext>
            </a:extLst>
          </p:cNvPr>
          <p:cNvSpPr txBox="1"/>
          <p:nvPr/>
        </p:nvSpPr>
        <p:spPr>
          <a:xfrm>
            <a:off x="1147665" y="441945"/>
            <a:ext cx="90786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опасностей, представляющих угрозу жизни и здоровью работников офиса: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54FCC8-6E56-43A3-9EA4-2E7E9237287D}"/>
              </a:ext>
            </a:extLst>
          </p:cNvPr>
          <p:cNvSpPr txBox="1"/>
          <p:nvPr/>
        </p:nvSpPr>
        <p:spPr>
          <a:xfrm>
            <a:off x="2491273" y="1778607"/>
            <a:ext cx="61022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механические; 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термические; 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электрические;  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возможностью падения работников или предметов с высоты; 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риски, связанные с недостатками организации рабочего места;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воздействием тяжести и напряженности трудового процесса; </a:t>
            </a:r>
          </a:p>
          <a:p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возможностью возникновения пожара. </a:t>
            </a:r>
          </a:p>
        </p:txBody>
      </p:sp>
    </p:spTree>
    <p:extLst>
      <p:ext uri="{BB962C8B-B14F-4D97-AF65-F5344CB8AC3E}">
        <p14:creationId xmlns:p14="http://schemas.microsoft.com/office/powerpoint/2010/main" val="279633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7D810F-61AF-4374-B376-7AA0B3BB3ECA}"/>
              </a:ext>
            </a:extLst>
          </p:cNvPr>
          <p:cNvSpPr txBox="1"/>
          <p:nvPr/>
        </p:nvSpPr>
        <p:spPr>
          <a:xfrm>
            <a:off x="1101012" y="552452"/>
            <a:ext cx="87427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механическими опасностями: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5189FB-D4AD-48AD-BC72-EED554F15467}"/>
              </a:ext>
            </a:extLst>
          </p:cNvPr>
          <p:cNvSpPr txBox="1"/>
          <p:nvPr/>
        </p:nvSpPr>
        <p:spPr>
          <a:xfrm>
            <a:off x="1101012" y="1314071"/>
            <a:ext cx="996509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порезы кромкой бумаги, другие проникающие ранения и «накалывания» при неосторожном использовании канцелярского ножа, скрепок и прочих канцелярских принадлежностей, а также резаком (гильотиной) для бумаги.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93C58-E29C-4CC5-9130-9CC95E614159}"/>
              </a:ext>
            </a:extLst>
          </p:cNvPr>
          <p:cNvSpPr txBox="1"/>
          <p:nvPr/>
        </p:nvSpPr>
        <p:spPr>
          <a:xfrm>
            <a:off x="1101011" y="3122130"/>
            <a:ext cx="996509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конечностей или наматывание волос, частей одежды (рукава, галстука, платка и др.), ювелирных украшений при использовании оборудования с вращающимися частями (принтер, шредер, ламинатор, лопасти вентилятора и др.).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B4EADF-F84C-4111-BC43-727FBA170CAE}"/>
              </a:ext>
            </a:extLst>
          </p:cNvPr>
          <p:cNvSpPr txBox="1"/>
          <p:nvPr/>
        </p:nvSpPr>
        <p:spPr>
          <a:xfrm>
            <a:off x="1101010" y="4943764"/>
            <a:ext cx="99650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травмирование (удары, порезы и др.) от разрушающихся конструкций, предметов (стеклянная дверца мебели, окно, взорвавшаяся электрическая лампа, разбитая ваза, посуда и др.).</a:t>
            </a:r>
          </a:p>
        </p:txBody>
      </p:sp>
    </p:spTree>
    <p:extLst>
      <p:ext uri="{BB962C8B-B14F-4D97-AF65-F5344CB8AC3E}">
        <p14:creationId xmlns:p14="http://schemas.microsoft.com/office/powerpoint/2010/main" val="260863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C75462-7D4D-430A-A024-DC7E429A228E}"/>
              </a:ext>
            </a:extLst>
          </p:cNvPr>
          <p:cNvSpPr txBox="1"/>
          <p:nvPr/>
        </p:nvSpPr>
        <p:spPr>
          <a:xfrm>
            <a:off x="1212980" y="291195"/>
            <a:ext cx="7249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термическими опасностями: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681FCA-F1C8-4897-A68F-F26E480FDDBD}"/>
              </a:ext>
            </a:extLst>
          </p:cNvPr>
          <p:cNvSpPr txBox="1"/>
          <p:nvPr/>
        </p:nvSpPr>
        <p:spPr>
          <a:xfrm>
            <a:off x="457200" y="805265"/>
            <a:ext cx="77630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ожога вследствие опрокидывания на себя горячих продуктов питания (горячая пища и напитки);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7E2EB1-0CBA-40C6-92A6-273A73E461C3}"/>
              </a:ext>
            </a:extLst>
          </p:cNvPr>
          <p:cNvSpPr txBox="1"/>
          <p:nvPr/>
        </p:nvSpPr>
        <p:spPr>
          <a:xfrm>
            <a:off x="457200" y="2070965"/>
            <a:ext cx="80056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ожога вследствие прикосновения к горячей поверхности оргтехники (ламинатор, принтер и др.) или бытовых приборов.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1F55E7-C3CF-4B54-AECA-1537342EF2D1}"/>
              </a:ext>
            </a:extLst>
          </p:cNvPr>
          <p:cNvSpPr txBox="1"/>
          <p:nvPr/>
        </p:nvSpPr>
        <p:spPr>
          <a:xfrm>
            <a:off x="3648268" y="3429000"/>
            <a:ext cx="82109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поражением электрическим током: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DEAF12-91D8-4505-8FBB-A7E77BA61C57}"/>
              </a:ext>
            </a:extLst>
          </p:cNvPr>
          <p:cNvSpPr txBox="1"/>
          <p:nvPr/>
        </p:nvSpPr>
        <p:spPr>
          <a:xfrm>
            <a:off x="2892490" y="3975242"/>
            <a:ext cx="88640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поражение током вследствие использования неисправной оргтехники или поврежденных токопроводящих элементов (частей);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490EC2-35F0-4A8E-970C-CA6BE9C7FFBE}"/>
              </a:ext>
            </a:extLst>
          </p:cNvPr>
          <p:cNvSpPr txBox="1"/>
          <p:nvPr/>
        </p:nvSpPr>
        <p:spPr>
          <a:xfrm>
            <a:off x="2892490" y="5233188"/>
            <a:ext cx="88640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DDBE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поражение током вследствие неправильного использования или подключения оргтехники и иных видов электрооборудования.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54472114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1047</Words>
  <Application>Microsoft Office PowerPoint</Application>
  <PresentationFormat>Широкоэкранный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Козуров</dc:creator>
  <cp:lastModifiedBy>User</cp:lastModifiedBy>
  <cp:revision>23</cp:revision>
  <cp:lastPrinted>2022-02-09T05:02:26Z</cp:lastPrinted>
  <dcterms:created xsi:type="dcterms:W3CDTF">2022-01-27T06:48:41Z</dcterms:created>
  <dcterms:modified xsi:type="dcterms:W3CDTF">2022-04-28T07:26:37Z</dcterms:modified>
</cp:coreProperties>
</file>