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6" r:id="rId7"/>
    <p:sldId id="268" r:id="rId8"/>
    <p:sldId id="264" r:id="rId9"/>
    <p:sldId id="263" r:id="rId10"/>
    <p:sldId id="262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333333"/>
    <a:srgbClr val="FFCC99"/>
    <a:srgbClr val="336600"/>
    <a:srgbClr val="FFCCCC"/>
    <a:srgbClr val="CC0099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2132856"/>
            <a:ext cx="7488832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Arial Black" pitchFamily="34" charset="0"/>
              </a:rPr>
              <a:t>Тема занятия: Разработка инструкций по охране труда</a:t>
            </a:r>
          </a:p>
        </p:txBody>
      </p:sp>
    </p:spTree>
    <p:extLst>
      <p:ext uri="{BB962C8B-B14F-4D97-AF65-F5344CB8AC3E}">
        <p14:creationId xmlns:p14="http://schemas.microsoft.com/office/powerpoint/2010/main" val="326843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764704"/>
            <a:ext cx="8064896" cy="338554"/>
          </a:xfrm>
          <a:prstGeom prst="rect">
            <a:avLst/>
          </a:prstGeom>
          <a:solidFill>
            <a:srgbClr val="FFCCC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itchFamily="34" charset="0"/>
              </a:rPr>
              <a:t>ПЕРЕСМОТР ИНСТРУКЦИЙ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1412776"/>
            <a:ext cx="8064896" cy="307777"/>
          </a:xfrm>
          <a:prstGeom prst="rect">
            <a:avLst/>
          </a:prstGeom>
          <a:solidFill>
            <a:srgbClr val="33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Не реже 1 раза в 5 лет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2204864"/>
            <a:ext cx="8064896" cy="2031325"/>
          </a:xfrm>
          <a:prstGeom prst="rect">
            <a:avLst/>
          </a:prstGeom>
          <a:solidFill>
            <a:srgbClr val="33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Досрочно в случае:</a:t>
            </a:r>
          </a:p>
          <a:p>
            <a:r>
              <a:rPr lang="ru-RU" sz="1400" b="1" dirty="0"/>
              <a:t>а) при пересмотре межотраслевых и отраслевых правил и типовых инструкций по охране труда;</a:t>
            </a:r>
          </a:p>
          <a:p>
            <a:r>
              <a:rPr lang="ru-RU" sz="1400" b="1" dirty="0"/>
              <a:t>б) при изменении условий труда работников;</a:t>
            </a:r>
          </a:p>
          <a:p>
            <a:r>
              <a:rPr lang="ru-RU" sz="1400" b="1" dirty="0"/>
              <a:t>в) при внедрении новой техники и технологии;</a:t>
            </a:r>
          </a:p>
          <a:p>
            <a:r>
              <a:rPr lang="ru-RU" sz="1400" b="1" dirty="0"/>
              <a:t>г) по результатам анализа материалов расследования аварий, несчастных случаев на производстве и профессиональных заболеваний;</a:t>
            </a:r>
          </a:p>
          <a:p>
            <a:r>
              <a:rPr lang="ru-RU" sz="1400" b="1" dirty="0"/>
              <a:t>д) по требованию представителей органов по труду субъектов Российской Федерации или органов федеральной инспекции труда.</a:t>
            </a:r>
            <a:endParaRPr lang="ru-RU" sz="1400" b="1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4869160"/>
            <a:ext cx="8064896" cy="738664"/>
          </a:xfrm>
          <a:prstGeom prst="rect">
            <a:avLst/>
          </a:prstGeom>
          <a:solidFill>
            <a:srgbClr val="33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Если условия труда работника не изменились, то приказом работодателя её действие продлевается на следующие 5 лет. Дальнейшего продления инструкций не предусмотрено.</a:t>
            </a:r>
          </a:p>
        </p:txBody>
      </p:sp>
    </p:spTree>
    <p:extLst>
      <p:ext uri="{BB962C8B-B14F-4D97-AF65-F5344CB8AC3E}">
        <p14:creationId xmlns:p14="http://schemas.microsoft.com/office/powerpoint/2010/main" val="200259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764704"/>
            <a:ext cx="8064896" cy="338554"/>
          </a:xfrm>
          <a:prstGeom prst="rect">
            <a:avLst/>
          </a:prstGeom>
          <a:solidFill>
            <a:srgbClr val="FFCC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itchFamily="34" charset="0"/>
              </a:rPr>
              <a:t>РАЗМЕЩЕНИЕ ИНСТРУКЦИЙ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1412776"/>
            <a:ext cx="8064896" cy="307777"/>
          </a:xfrm>
          <a:prstGeom prst="rect">
            <a:avLst/>
          </a:prstGeom>
          <a:solidFill>
            <a:srgbClr val="33333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1 экз. (контрольный) в службе охраны труда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4260" y="1916832"/>
            <a:ext cx="8064896" cy="307777"/>
          </a:xfrm>
          <a:prstGeom prst="rect">
            <a:avLst/>
          </a:prstGeom>
          <a:solidFill>
            <a:srgbClr val="33333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2 экз. в подразделении у руководителя структурного подразделения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2420888"/>
            <a:ext cx="8064896" cy="523220"/>
          </a:xfrm>
          <a:prstGeom prst="rect">
            <a:avLst/>
          </a:prstGeom>
          <a:solidFill>
            <a:srgbClr val="33333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3 экз. вывешен в подразделении в доступном месте или выдан непосредственно работнику.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4260" y="3212976"/>
            <a:ext cx="8064896" cy="1815882"/>
          </a:xfrm>
          <a:prstGeom prst="rect">
            <a:avLst/>
          </a:prstGeom>
          <a:solidFill>
            <a:srgbClr val="99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ВАЖНО: </a:t>
            </a:r>
          </a:p>
          <a:p>
            <a:pPr marL="342900" indent="-342900">
              <a:buAutoNum type="arabicPeriod"/>
            </a:pPr>
            <a:r>
              <a:rPr lang="ru-RU" sz="1400" dirty="0">
                <a:latin typeface="Arial Black" pitchFamily="34" charset="0"/>
              </a:rPr>
              <a:t>За получение 2 экз. расписывается руководитель подразделения в журнале учёта выдачи инструкций по охране труда, который хранится в службе охраны труда.</a:t>
            </a:r>
          </a:p>
          <a:p>
            <a:pPr marL="342900" indent="-342900">
              <a:buAutoNum type="arabicPeriod"/>
            </a:pPr>
            <a:r>
              <a:rPr lang="ru-RU" sz="1400" dirty="0">
                <a:latin typeface="Arial Black" pitchFamily="34" charset="0"/>
              </a:rPr>
              <a:t>На 2 экз. работник ставит свою подпись в ознакомлении.</a:t>
            </a:r>
          </a:p>
          <a:p>
            <a:pPr marL="342900" indent="-342900">
              <a:buAutoNum type="arabicPeriod"/>
            </a:pPr>
            <a:r>
              <a:rPr lang="ru-RU" sz="1400" dirty="0">
                <a:latin typeface="Arial Black" pitchFamily="34" charset="0"/>
              </a:rPr>
              <a:t>3 экз. выдаётся под роспись в журнале учёта выдачи инструкций…, который целесообразно вести в подразделении, либо под роспись на обратной стороне 2 экз.</a:t>
            </a:r>
          </a:p>
        </p:txBody>
      </p:sp>
    </p:spTree>
    <p:extLst>
      <p:ext uri="{BB962C8B-B14F-4D97-AF65-F5344CB8AC3E}">
        <p14:creationId xmlns:p14="http://schemas.microsoft.com/office/powerpoint/2010/main" val="249231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0444" y="565229"/>
            <a:ext cx="504056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 Black" pitchFamily="34" charset="0"/>
              </a:rPr>
              <a:t>ДОКУМЕНТЫ, РЕГЛАМЕНТИРУЮЩИЕ ПОРЯДОК РАЗРАБОТКИ ИНСТРУКЦИЙ ПО ОХРАНЕ ТРУДА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054" y="4113188"/>
            <a:ext cx="8788665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"Методические рекомендации по разработке инструкций по охране труда"</a:t>
            </a:r>
            <a:br>
              <a:rPr lang="ru-RU" sz="1600" dirty="0"/>
            </a:br>
            <a:r>
              <a:rPr lang="ru-RU" sz="1600" dirty="0"/>
              <a:t>(утв. Минтрудом РФ 13.05.2004)</a:t>
            </a:r>
            <a:endParaRPr lang="ru-RU" sz="1600" dirty="0"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1" y="4941168"/>
            <a:ext cx="8796515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/>
            </a:lvl1pPr>
          </a:lstStyle>
          <a:p>
            <a:r>
              <a:rPr lang="ru-RU" dirty="0"/>
              <a:t>О разработке работодателем инструкций по охране труда. (Письмо Минтруда России от 30.06.2016 N 15-2/ООГ-2373)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9055" y="1629046"/>
            <a:ext cx="8788664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/>
            </a:lvl1pPr>
          </a:lstStyle>
          <a:p>
            <a:r>
              <a:rPr lang="ru-RU" dirty="0"/>
              <a:t>До 31.08.2022г. Постановление Правительства РФ от 27 декабря 2010 г. N 1160</a:t>
            </a:r>
            <a:br>
              <a:rPr lang="ru-RU" dirty="0"/>
            </a:br>
            <a:r>
              <a:rPr lang="ru-RU" dirty="0"/>
              <a:t>"Об утверждении Положения о разработке, утверждении и изменении нормативных правовых актов, содержащих государственные нормативные требования охраны труда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7361" y="2703248"/>
            <a:ext cx="8788665" cy="10772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/>
            </a:lvl1pPr>
          </a:lstStyle>
          <a:p>
            <a:r>
              <a:rPr lang="ru-RU" dirty="0"/>
              <a:t>С 01.09.2022г. Постановление Правительства РФ от 26 февраля 2022 г. N 255</a:t>
            </a:r>
          </a:p>
          <a:p>
            <a:r>
              <a:rPr lang="ru-RU" dirty="0"/>
              <a:t>"О разработке, утверждении и изменении нормативных правовых актов федеральных органов исполнительной власти, содержащих государственные нормативные требования охраны труда"</a:t>
            </a:r>
          </a:p>
        </p:txBody>
      </p:sp>
    </p:spTree>
    <p:extLst>
      <p:ext uri="{BB962C8B-B14F-4D97-AF65-F5344CB8AC3E}">
        <p14:creationId xmlns:p14="http://schemas.microsoft.com/office/powerpoint/2010/main" val="152651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764704"/>
            <a:ext cx="8064896" cy="33855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 Black" pitchFamily="34" charset="0"/>
              </a:rPr>
              <a:t>ПОРЯДОК РАЗРАБОТКИ ИНСТРУКЦИИ ПО ОХРАНЕ ТРУДА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774" y="1412775"/>
            <a:ext cx="7992888" cy="3077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1. Анализируется штатное расписание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774" y="2041103"/>
            <a:ext cx="7992888" cy="3077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2. Подготавливается перечень необходимых инструкций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0774" y="2689756"/>
            <a:ext cx="799288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3. Издаётся приказ, с указанием ответственных лиц за разработку инструкций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4437112"/>
            <a:ext cx="799288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5. Разработанные инструкции проверяются службой охраны труда, а также должностными лицами, о чём делается запись в конце инструкции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3573016"/>
            <a:ext cx="799288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4. Инструкцию для работников разрабатывает руководитель структурного подразделения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774" y="5301208"/>
            <a:ext cx="7992888" cy="7386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6. Инструкция направляется в выборный орган первичной профсоюзной организации, представляющий интересы всех или большинства работников.</a:t>
            </a:r>
          </a:p>
        </p:txBody>
      </p:sp>
    </p:spTree>
    <p:extLst>
      <p:ext uri="{BB962C8B-B14F-4D97-AF65-F5344CB8AC3E}">
        <p14:creationId xmlns:p14="http://schemas.microsoft.com/office/powerpoint/2010/main" val="1456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764704"/>
            <a:ext cx="8064896" cy="33855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 Black" pitchFamily="34" charset="0"/>
              </a:rPr>
              <a:t>ПОРЯДОК РАЗРАБОТКИ ИНСТРУКЦИИ ПО ОХРАНЕ ТРУДА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774" y="1412775"/>
            <a:ext cx="7992888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7. Выборный орган первичной профсоюзной организации не позднее пяти рабочих дней со дня получения проекта указанного локального нормативного акта направляет работодателю мотивированное мнение по проекту в письменной форме.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2780928"/>
            <a:ext cx="799288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8. На титульном листе ставятся резолюции о согласовании инструкции с профсоюзной организацией и утверждении руководителем организации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3717032"/>
            <a:ext cx="799288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9. Издаётся приказ об утверждении инструкции и установлении срока её действия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4653136"/>
            <a:ext cx="799288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10. Инструкция учитывается в службе охраны труда в журнале учёта инструкций по охране труда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5517232"/>
            <a:ext cx="799288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11. Инструкция выдаётся в подразделения с записью в журнале учёта выдачи инструкций по охране труда</a:t>
            </a:r>
          </a:p>
        </p:txBody>
      </p:sp>
    </p:spTree>
    <p:extLst>
      <p:ext uri="{BB962C8B-B14F-4D97-AF65-F5344CB8AC3E}">
        <p14:creationId xmlns:p14="http://schemas.microsoft.com/office/powerpoint/2010/main" val="231502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1654" y="6573021"/>
            <a:ext cx="9144000" cy="307777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764704"/>
            <a:ext cx="8064896" cy="33855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 Black" pitchFamily="34" charset="0"/>
              </a:rPr>
              <a:t>ПРИ РАЗРАБОТКЕ ИНСТРУКЦИИ ИСПОЛЬЗУЮТСЯ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7898" y="1412776"/>
            <a:ext cx="8064896" cy="307777"/>
          </a:xfrm>
          <a:prstGeom prst="rect">
            <a:avLst/>
          </a:prstGeom>
          <a:solidFill>
            <a:srgbClr val="CC00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1. Межотраслевые или отраслевые типовые инструкции по охране труда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400" y="1988840"/>
            <a:ext cx="8064896" cy="307777"/>
          </a:xfrm>
          <a:prstGeom prst="rect">
            <a:avLst/>
          </a:prstGeom>
          <a:solidFill>
            <a:srgbClr val="CC00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2. Межотраслевые или отраслевые правила по охране труда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2033" y="2564904"/>
            <a:ext cx="8064896" cy="523220"/>
          </a:xfrm>
          <a:prstGeom prst="rect">
            <a:avLst/>
          </a:prstGeom>
          <a:solidFill>
            <a:srgbClr val="CC00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3. Требования безопасности, изложенные в эксплуатационной и ремонтной документации организаций-изготовителей оборудования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2033" y="3429000"/>
            <a:ext cx="8064896" cy="523220"/>
          </a:xfrm>
          <a:prstGeom prst="rect">
            <a:avLst/>
          </a:prstGeom>
          <a:solidFill>
            <a:srgbClr val="CC00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4. Требования безопасности, изложенные в технологической документации организации, с учётом конкретных условий производства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033" y="4293096"/>
            <a:ext cx="8064896" cy="307777"/>
          </a:xfrm>
          <a:prstGeom prst="rect">
            <a:avLst/>
          </a:prstGeom>
          <a:solidFill>
            <a:srgbClr val="CC00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5. Учитываются фактические условия исполнения обязанностей работником</a:t>
            </a:r>
          </a:p>
        </p:txBody>
      </p:sp>
    </p:spTree>
    <p:extLst>
      <p:ext uri="{BB962C8B-B14F-4D97-AF65-F5344CB8AC3E}">
        <p14:creationId xmlns:p14="http://schemas.microsoft.com/office/powerpoint/2010/main" val="93100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012" y="461665"/>
            <a:ext cx="4928228" cy="6105118"/>
          </a:xfrm>
          <a:prstGeom prst="rect">
            <a:avLst/>
          </a:prstGeom>
        </p:spPr>
      </p:pic>
      <p:sp>
        <p:nvSpPr>
          <p:cNvPr id="2" name="Овал 1"/>
          <p:cNvSpPr/>
          <p:nvPr/>
        </p:nvSpPr>
        <p:spPr>
          <a:xfrm>
            <a:off x="2123728" y="461665"/>
            <a:ext cx="4464496" cy="66307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134491" y="3356992"/>
            <a:ext cx="4464496" cy="108012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824406" y="1340768"/>
            <a:ext cx="2099522" cy="108012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632718" y="1340768"/>
            <a:ext cx="2099522" cy="108012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5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Рамка 2"/>
          <p:cNvSpPr/>
          <p:nvPr/>
        </p:nvSpPr>
        <p:spPr>
          <a:xfrm>
            <a:off x="539552" y="2420888"/>
            <a:ext cx="2448272" cy="864096"/>
          </a:xfrm>
          <a:prstGeom prst="frame">
            <a:avLst>
              <a:gd name="adj1" fmla="val 76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РАБОТОДАТЕЛЬ</a:t>
            </a:r>
          </a:p>
        </p:txBody>
      </p:sp>
      <p:sp>
        <p:nvSpPr>
          <p:cNvPr id="6" name="Рамка 5"/>
          <p:cNvSpPr/>
          <p:nvPr/>
        </p:nvSpPr>
        <p:spPr>
          <a:xfrm>
            <a:off x="6228184" y="2420888"/>
            <a:ext cx="2448272" cy="864096"/>
          </a:xfrm>
          <a:prstGeom prst="frame">
            <a:avLst>
              <a:gd name="adj1" fmla="val 76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ПРОФСОЮЗ</a:t>
            </a:r>
          </a:p>
        </p:txBody>
      </p:sp>
      <p:sp>
        <p:nvSpPr>
          <p:cNvPr id="7" name="Выгнутая вверх стрелка 6"/>
          <p:cNvSpPr/>
          <p:nvPr/>
        </p:nvSpPr>
        <p:spPr>
          <a:xfrm>
            <a:off x="1619672" y="1412776"/>
            <a:ext cx="6048672" cy="834330"/>
          </a:xfrm>
          <a:prstGeom prst="curvedDownArrow">
            <a:avLst>
              <a:gd name="adj1" fmla="val 20764"/>
              <a:gd name="adj2" fmla="val 62367"/>
              <a:gd name="adj3" fmla="val 39180"/>
            </a:avLst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31940" y="908720"/>
            <a:ext cx="1080120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Проект инструкции</a:t>
            </a:r>
          </a:p>
        </p:txBody>
      </p:sp>
      <p:sp>
        <p:nvSpPr>
          <p:cNvPr id="9" name="Выгнутая вверх стрелка 8"/>
          <p:cNvSpPr/>
          <p:nvPr/>
        </p:nvSpPr>
        <p:spPr>
          <a:xfrm rot="10800000">
            <a:off x="1619672" y="3587899"/>
            <a:ext cx="6048672" cy="834330"/>
          </a:xfrm>
          <a:prstGeom prst="curvedDownArrow">
            <a:avLst>
              <a:gd name="adj1" fmla="val 20764"/>
              <a:gd name="adj2" fmla="val 62367"/>
              <a:gd name="adj3" fmla="val 39180"/>
            </a:avLst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1640" y="1197332"/>
            <a:ext cx="2263914" cy="2154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До принятия решения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40043" y="4013535"/>
            <a:ext cx="2263914" cy="2154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400" dirty="0">
                <a:latin typeface="Arial Black" pitchFamily="34" charset="0"/>
              </a:rPr>
              <a:t>5 дней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75856" y="4460136"/>
            <a:ext cx="1080120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Проект инструкции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4725144"/>
            <a:ext cx="151216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мотивированное мнение</a:t>
            </a:r>
          </a:p>
        </p:txBody>
      </p:sp>
    </p:spTree>
    <p:extLst>
      <p:ext uri="{BB962C8B-B14F-4D97-AF65-F5344CB8AC3E}">
        <p14:creationId xmlns:p14="http://schemas.microsoft.com/office/powerpoint/2010/main" val="425237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9" grpId="0" animBg="1"/>
      <p:bldP spid="10" grpId="0"/>
      <p:bldP spid="11" grpId="0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764704"/>
            <a:ext cx="8064896" cy="338554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itchFamily="34" charset="0"/>
              </a:rPr>
              <a:t>РАЗДЕЛЫ  ИНСТРУКЦИИ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1412776"/>
            <a:ext cx="8064896" cy="307777"/>
          </a:xfrm>
          <a:prstGeom prst="rect">
            <a:avLst/>
          </a:prstGeom>
          <a:solidFill>
            <a:srgbClr val="CC00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1. Общие требования охраны труда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1916832"/>
            <a:ext cx="8064896" cy="307777"/>
          </a:xfrm>
          <a:prstGeom prst="rect">
            <a:avLst/>
          </a:prstGeom>
          <a:solidFill>
            <a:srgbClr val="CC00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2. Требования охраны труда перед началом работы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2420888"/>
            <a:ext cx="8064896" cy="307777"/>
          </a:xfrm>
          <a:prstGeom prst="rect">
            <a:avLst/>
          </a:prstGeom>
          <a:solidFill>
            <a:srgbClr val="CC00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3. Требования охраны труда во время работы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519" y="2977207"/>
            <a:ext cx="8064896" cy="307777"/>
          </a:xfrm>
          <a:prstGeom prst="rect">
            <a:avLst/>
          </a:prstGeom>
          <a:solidFill>
            <a:srgbClr val="CC00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4. Требования охраны труда в аварийных ситуациях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2021" y="3501008"/>
            <a:ext cx="8064896" cy="307777"/>
          </a:xfrm>
          <a:prstGeom prst="rect">
            <a:avLst/>
          </a:prstGeom>
          <a:solidFill>
            <a:srgbClr val="CC00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5. Требования охраны труда по окончании работы</a:t>
            </a:r>
          </a:p>
        </p:txBody>
      </p:sp>
    </p:spTree>
    <p:extLst>
      <p:ext uri="{BB962C8B-B14F-4D97-AF65-F5344CB8AC3E}">
        <p14:creationId xmlns:p14="http://schemas.microsoft.com/office/powerpoint/2010/main" val="408773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355019"/>
            <a:ext cx="8064896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1"/>
                </a:solidFill>
                <a:latin typeface="Arial Black" pitchFamily="34" charset="0"/>
                <a:cs typeface="Andalus" pitchFamily="18" charset="-78"/>
              </a:rPr>
              <a:t>	Для вводимых в действие новых и реконструированных производств допускается разработка временных инструкций по охране труда. При этом к ним предъявляются те же требования, как и к постоянным, с той разницей, что они подлежат замене на постоянные после окончательного запуска нового или реконструированного производства.</a:t>
            </a:r>
          </a:p>
        </p:txBody>
      </p:sp>
    </p:spTree>
    <p:extLst>
      <p:ext uri="{BB962C8B-B14F-4D97-AF65-F5344CB8AC3E}">
        <p14:creationId xmlns:p14="http://schemas.microsoft.com/office/powerpoint/2010/main" val="181132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txDef>
      <a:spPr>
        <a:solidFill>
          <a:schemeClr val="accent4">
            <a:lumMod val="60000"/>
            <a:lumOff val="40000"/>
          </a:schemeClr>
        </a:solidFill>
      </a:spPr>
      <a:bodyPr wrap="square" rtlCol="0">
        <a:spAutoFit/>
      </a:bodyPr>
      <a:lstStyle>
        <a:defPPr algn="r">
          <a:defRPr sz="1400" dirty="0" smtClean="0">
            <a:latin typeface="Arial Black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395</TotalTime>
  <Words>580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Andalus</vt:lpstr>
      <vt:lpstr>Arial Black</vt:lpstr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Охрана труда</dc:creator>
  <cp:lastModifiedBy>User</cp:lastModifiedBy>
  <cp:revision>35</cp:revision>
  <dcterms:created xsi:type="dcterms:W3CDTF">2018-03-02T07:51:08Z</dcterms:created>
  <dcterms:modified xsi:type="dcterms:W3CDTF">2022-04-28T07:28:05Z</dcterms:modified>
</cp:coreProperties>
</file>