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0675" y="3894709"/>
            <a:ext cx="2470785" cy="2658745"/>
          </a:xfrm>
          <a:custGeom>
            <a:avLst/>
            <a:gdLst/>
            <a:ahLst/>
            <a:cxnLst/>
            <a:rect l="l" t="t" r="r" b="b"/>
            <a:pathLst>
              <a:path w="2470784" h="2658745">
                <a:moveTo>
                  <a:pt x="2470404" y="0"/>
                </a:moveTo>
                <a:lnTo>
                  <a:pt x="1714246" y="756158"/>
                </a:lnTo>
              </a:path>
              <a:path w="2470784" h="2658745">
                <a:moveTo>
                  <a:pt x="2470404" y="188087"/>
                </a:moveTo>
                <a:lnTo>
                  <a:pt x="0" y="2658491"/>
                </a:lnTo>
              </a:path>
              <a:path w="2470784" h="2658745">
                <a:moveTo>
                  <a:pt x="2470404" y="266573"/>
                </a:moveTo>
                <a:lnTo>
                  <a:pt x="899159" y="183777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4803" y="4038599"/>
            <a:ext cx="1441450" cy="1504950"/>
          </a:xfrm>
          <a:custGeom>
            <a:avLst/>
            <a:gdLst/>
            <a:ahLst/>
            <a:cxnLst/>
            <a:rect l="l" t="t" r="r" b="b"/>
            <a:pathLst>
              <a:path w="1441450" h="1504950">
                <a:moveTo>
                  <a:pt x="1441323" y="0"/>
                </a:moveTo>
                <a:lnTo>
                  <a:pt x="0" y="1441323"/>
                </a:lnTo>
              </a:path>
              <a:path w="1441450" h="1504950">
                <a:moveTo>
                  <a:pt x="1441323" y="457326"/>
                </a:moveTo>
                <a:lnTo>
                  <a:pt x="394080" y="15044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921" y="439927"/>
            <a:ext cx="5058156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770" y="1059941"/>
            <a:ext cx="850646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1150619"/>
            <a:ext cx="8917305" cy="2950845"/>
            <a:chOff x="131063" y="1150619"/>
            <a:chExt cx="8917305" cy="2950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91" y="1150619"/>
              <a:ext cx="7545324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760219"/>
              <a:ext cx="7491983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7" y="2369819"/>
              <a:ext cx="7961376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2979419"/>
              <a:ext cx="8916924" cy="11216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917" y="1293113"/>
            <a:ext cx="827659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4000" b="1" spc="-7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Организация</a:t>
            </a:r>
            <a:r>
              <a:rPr sz="4000"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8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обучения</a:t>
            </a:r>
            <a:r>
              <a:rPr sz="4000"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 </a:t>
            </a:r>
            <a:r>
              <a:rPr sz="4000" b="1" spc="-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 </a:t>
            </a:r>
            <a:r>
              <a:rPr sz="4000" b="1" spc="8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 </a:t>
            </a:r>
            <a:r>
              <a:rPr sz="4000" b="1" spc="-2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 </a:t>
            </a:r>
            <a:r>
              <a:rPr sz="4000" b="1" spc="-6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проверки </a:t>
            </a:r>
            <a:r>
              <a:rPr sz="4000"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1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знаний</a:t>
            </a:r>
            <a:r>
              <a:rPr sz="4000"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требований</a:t>
            </a:r>
            <a:r>
              <a:rPr sz="4000" b="1" spc="-3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охраны </a:t>
            </a:r>
            <a:r>
              <a:rPr sz="4000"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8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  <a:r>
              <a:rPr sz="4000" b="1" spc="-6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35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работников</a:t>
            </a:r>
            <a:r>
              <a:rPr sz="4000"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4000" b="1" spc="-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</a:t>
            </a:r>
            <a:r>
              <a:rPr sz="4000" b="1" spc="-7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рганизаций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757" y="4005021"/>
            <a:ext cx="3047872" cy="2417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295656"/>
            <a:ext cx="8049768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595" y="361314"/>
            <a:ext cx="7733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Внеочередная</a:t>
            </a:r>
            <a:r>
              <a:rPr b="1" spc="-6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проверка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знаний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требований</a:t>
            </a:r>
            <a:r>
              <a:rPr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охраны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937386"/>
            <a:ext cx="842899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независимо</a:t>
            </a:r>
            <a:r>
              <a:rPr sz="1800" b="1" spc="-4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от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срока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проведения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предыдущей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проверки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проводится: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45" dirty="0">
                <a:latin typeface="Tahoma"/>
                <a:cs typeface="Tahoma"/>
              </a:rPr>
              <a:t>при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введении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новых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или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внесении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изменений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дополнений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endParaRPr sz="1800" dirty="0">
              <a:latin typeface="Tahoma"/>
              <a:cs typeface="Tahoma"/>
            </a:endParaRPr>
          </a:p>
          <a:p>
            <a:pPr marL="299085" marR="587375">
              <a:lnSpc>
                <a:spcPct val="100000"/>
              </a:lnSpc>
            </a:pPr>
            <a:r>
              <a:rPr sz="1800" b="1" spc="5" dirty="0">
                <a:latin typeface="Tahoma"/>
                <a:cs typeface="Tahoma"/>
              </a:rPr>
              <a:t>действующие </a:t>
            </a:r>
            <a:r>
              <a:rPr sz="1800" b="1" spc="-30" dirty="0">
                <a:latin typeface="Tahoma"/>
                <a:cs typeface="Tahoma"/>
              </a:rPr>
              <a:t>законодательные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65" dirty="0">
                <a:latin typeface="Tahoma"/>
                <a:cs typeface="Tahoma"/>
              </a:rPr>
              <a:t>иные </a:t>
            </a:r>
            <a:r>
              <a:rPr sz="1800" b="1" spc="-25" dirty="0">
                <a:latin typeface="Tahoma"/>
                <a:cs typeface="Tahoma"/>
              </a:rPr>
              <a:t>нормативные </a:t>
            </a:r>
            <a:r>
              <a:rPr sz="1800" b="1" spc="-30" dirty="0">
                <a:latin typeface="Tahoma"/>
                <a:cs typeface="Tahoma"/>
              </a:rPr>
              <a:t>правовые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акты, </a:t>
            </a:r>
            <a:r>
              <a:rPr sz="1800" b="1" spc="35" dirty="0">
                <a:latin typeface="Tahoma"/>
                <a:cs typeface="Tahoma"/>
              </a:rPr>
              <a:t>содержащие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требования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dirty="0">
                <a:latin typeface="Tahoma"/>
                <a:cs typeface="Tahoma"/>
              </a:rPr>
              <a:t>труда;</a:t>
            </a:r>
            <a:endParaRPr sz="1800" dirty="0">
              <a:latin typeface="Tahoma"/>
              <a:cs typeface="Tahoma"/>
            </a:endParaRPr>
          </a:p>
          <a:p>
            <a:pPr marL="299085" marR="6731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0" dirty="0">
                <a:latin typeface="Tahoma"/>
                <a:cs typeface="Tahoma"/>
              </a:rPr>
              <a:t>пр</a:t>
            </a:r>
            <a:r>
              <a:rPr sz="1800" b="1" spc="-4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в</a:t>
            </a:r>
            <a:r>
              <a:rPr sz="1800" b="1" spc="-145" dirty="0">
                <a:latin typeface="Tahoma"/>
                <a:cs typeface="Tahoma"/>
              </a:rPr>
              <a:t>в</a:t>
            </a:r>
            <a:r>
              <a:rPr sz="1800" b="1" spc="35" dirty="0">
                <a:latin typeface="Tahoma"/>
                <a:cs typeface="Tahoma"/>
              </a:rPr>
              <a:t>од</a:t>
            </a:r>
            <a:r>
              <a:rPr sz="1800" b="1" spc="40" dirty="0">
                <a:latin typeface="Tahoma"/>
                <a:cs typeface="Tahoma"/>
              </a:rPr>
              <a:t>е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э</a:t>
            </a:r>
            <a:r>
              <a:rPr sz="1800" b="1" spc="30" dirty="0">
                <a:latin typeface="Tahoma"/>
                <a:cs typeface="Tahoma"/>
              </a:rPr>
              <a:t>к</a:t>
            </a:r>
            <a:r>
              <a:rPr sz="1800" b="1" spc="-5" dirty="0">
                <a:latin typeface="Tahoma"/>
                <a:cs typeface="Tahoma"/>
              </a:rPr>
              <a:t>сплуатаци</a:t>
            </a:r>
            <a:r>
              <a:rPr sz="1800" b="1" dirty="0">
                <a:latin typeface="Tahoma"/>
                <a:cs typeface="Tahoma"/>
              </a:rPr>
              <a:t>ю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новог</a:t>
            </a:r>
            <a:r>
              <a:rPr sz="1800" b="1" spc="-50" dirty="0">
                <a:latin typeface="Tahoma"/>
                <a:cs typeface="Tahoma"/>
              </a:rPr>
              <a:t>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обору</a:t>
            </a:r>
            <a:r>
              <a:rPr sz="1800" b="1" spc="35" dirty="0">
                <a:latin typeface="Tahoma"/>
                <a:cs typeface="Tahoma"/>
              </a:rPr>
              <a:t>д</a:t>
            </a:r>
            <a:r>
              <a:rPr sz="1800" b="1" spc="-60" dirty="0">
                <a:latin typeface="Tahoma"/>
                <a:cs typeface="Tahoma"/>
              </a:rPr>
              <a:t>овани</a:t>
            </a:r>
            <a:r>
              <a:rPr sz="1800" b="1" spc="-55" dirty="0">
                <a:latin typeface="Tahoma"/>
                <a:cs typeface="Tahoma"/>
              </a:rPr>
              <a:t>я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и</a:t>
            </a:r>
            <a:r>
              <a:rPr sz="1800" b="1" spc="-105" dirty="0">
                <a:latin typeface="Tahoma"/>
                <a:cs typeface="Tahoma"/>
              </a:rPr>
              <a:t>з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spc="-50" dirty="0">
                <a:latin typeface="Tahoma"/>
                <a:cs typeface="Tahoma"/>
              </a:rPr>
              <a:t>енениях  </a:t>
            </a:r>
            <a:r>
              <a:rPr sz="1800" b="1" spc="-45" dirty="0">
                <a:latin typeface="Tahoma"/>
                <a:cs typeface="Tahoma"/>
              </a:rPr>
              <a:t>технологических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процессов,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требующих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дополнительных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работников;</a:t>
            </a:r>
            <a:endParaRPr sz="1800" dirty="0">
              <a:latin typeface="Tahoma"/>
              <a:cs typeface="Tahoma"/>
            </a:endParaRPr>
          </a:p>
          <a:p>
            <a:pPr marL="299085" marR="29400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45" dirty="0">
                <a:latin typeface="Tahoma"/>
                <a:cs typeface="Tahoma"/>
              </a:rPr>
              <a:t>при назначении </a:t>
            </a:r>
            <a:r>
              <a:rPr sz="1800" b="1" spc="-135" dirty="0">
                <a:latin typeface="Tahoma"/>
                <a:cs typeface="Tahoma"/>
              </a:rPr>
              <a:t>или </a:t>
            </a:r>
            <a:r>
              <a:rPr sz="1800" b="1" spc="10" dirty="0">
                <a:latin typeface="Tahoma"/>
                <a:cs typeface="Tahoma"/>
              </a:rPr>
              <a:t>переводе </a:t>
            </a:r>
            <a:r>
              <a:rPr sz="1800" b="1" spc="-20" dirty="0">
                <a:latin typeface="Tahoma"/>
                <a:cs typeface="Tahoma"/>
              </a:rPr>
              <a:t>работников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-35" dirty="0">
                <a:latin typeface="Tahoma"/>
                <a:cs typeface="Tahoma"/>
              </a:rPr>
              <a:t>другую </a:t>
            </a:r>
            <a:r>
              <a:rPr sz="1800" b="1" spc="25" dirty="0">
                <a:latin typeface="Tahoma"/>
                <a:cs typeface="Tahoma"/>
              </a:rPr>
              <a:t>работу, </a:t>
            </a:r>
            <a:r>
              <a:rPr sz="1800" b="1" spc="-10" dirty="0">
                <a:latin typeface="Tahoma"/>
                <a:cs typeface="Tahoma"/>
              </a:rPr>
              <a:t>если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новые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обязанности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требуют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дополнительных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охране;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30" dirty="0">
                <a:latin typeface="Tahoma"/>
                <a:cs typeface="Tahoma"/>
              </a:rPr>
              <a:t>п</a:t>
            </a:r>
            <a:r>
              <a:rPr sz="1800" b="1" spc="-20" dirty="0">
                <a:latin typeface="Tahoma"/>
                <a:cs typeface="Tahoma"/>
              </a:rPr>
              <a:t>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5" dirty="0">
                <a:latin typeface="Tahoma"/>
                <a:cs typeface="Tahoma"/>
              </a:rPr>
              <a:t>ебо</a:t>
            </a:r>
            <a:r>
              <a:rPr sz="1800" b="1" dirty="0">
                <a:latin typeface="Tahoma"/>
                <a:cs typeface="Tahoma"/>
              </a:rPr>
              <a:t>в</a:t>
            </a:r>
            <a:r>
              <a:rPr sz="1800" b="1" spc="-45" dirty="0">
                <a:latin typeface="Tahoma"/>
                <a:cs typeface="Tahoma"/>
              </a:rPr>
              <a:t>ани</a:t>
            </a:r>
            <a:r>
              <a:rPr sz="1800" b="1" spc="-60" dirty="0">
                <a:latin typeface="Tahoma"/>
                <a:cs typeface="Tahoma"/>
              </a:rPr>
              <a:t>ю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должнос</a:t>
            </a:r>
            <a:r>
              <a:rPr sz="1800" b="1" spc="-20" dirty="0">
                <a:latin typeface="Tahoma"/>
                <a:cs typeface="Tahoma"/>
              </a:rPr>
              <a:t>т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-140" dirty="0">
                <a:latin typeface="Tahoma"/>
                <a:cs typeface="Tahoma"/>
              </a:rPr>
              <a:t>ы</a:t>
            </a:r>
            <a:r>
              <a:rPr sz="1800" b="1" spc="-80" dirty="0">
                <a:latin typeface="Tahoma"/>
                <a:cs typeface="Tahoma"/>
              </a:rPr>
              <a:t>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лиц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180" dirty="0">
                <a:latin typeface="Tahoma"/>
                <a:cs typeface="Tahoma"/>
              </a:rPr>
              <a:t>ф</a:t>
            </a:r>
            <a:r>
              <a:rPr sz="1800" b="1" spc="110" dirty="0">
                <a:latin typeface="Tahoma"/>
                <a:cs typeface="Tahoma"/>
              </a:rPr>
              <a:t>е</a:t>
            </a:r>
            <a:r>
              <a:rPr sz="1800" b="1" spc="-10" dirty="0">
                <a:latin typeface="Tahoma"/>
                <a:cs typeface="Tahoma"/>
              </a:rPr>
              <a:t>дерал</a:t>
            </a:r>
            <a:r>
              <a:rPr sz="1800" b="1" spc="-20" dirty="0">
                <a:latin typeface="Tahoma"/>
                <a:cs typeface="Tahoma"/>
              </a:rPr>
              <a:t>ь</a:t>
            </a:r>
            <a:r>
              <a:rPr sz="1800" b="1" spc="-50" dirty="0">
                <a:latin typeface="Tahoma"/>
                <a:cs typeface="Tahoma"/>
              </a:rPr>
              <a:t>ной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инс</a:t>
            </a:r>
            <a:r>
              <a:rPr sz="1800" b="1" spc="-25" dirty="0">
                <a:latin typeface="Tahoma"/>
                <a:cs typeface="Tahoma"/>
              </a:rPr>
              <a:t>п</a:t>
            </a:r>
            <a:r>
              <a:rPr sz="1800" b="1" spc="-45" dirty="0">
                <a:latin typeface="Tahoma"/>
                <a:cs typeface="Tahoma"/>
              </a:rPr>
              <a:t>екци</a:t>
            </a:r>
            <a:r>
              <a:rPr sz="1800" b="1" spc="-40" dirty="0">
                <a:latin typeface="Tahoma"/>
                <a:cs typeface="Tahoma"/>
              </a:rPr>
              <a:t>и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10" dirty="0">
                <a:latin typeface="Tahoma"/>
                <a:cs typeface="Tahoma"/>
              </a:rPr>
              <a:t>уда,</a:t>
            </a:r>
            <a:endParaRPr sz="1800" dirty="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sz="1800" b="1" spc="-50" dirty="0">
                <a:latin typeface="Tahoma"/>
                <a:cs typeface="Tahoma"/>
              </a:rPr>
              <a:t>других </a:t>
            </a:r>
            <a:r>
              <a:rPr sz="1800" b="1" spc="-30" dirty="0">
                <a:latin typeface="Tahoma"/>
                <a:cs typeface="Tahoma"/>
              </a:rPr>
              <a:t>органов </a:t>
            </a:r>
            <a:r>
              <a:rPr sz="1800" b="1" spc="5" dirty="0">
                <a:latin typeface="Tahoma"/>
                <a:cs typeface="Tahoma"/>
              </a:rPr>
              <a:t>государственного </a:t>
            </a:r>
            <a:r>
              <a:rPr sz="1800" b="1" spc="10" dirty="0">
                <a:latin typeface="Tahoma"/>
                <a:cs typeface="Tahoma"/>
              </a:rPr>
              <a:t>надзора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55" dirty="0">
                <a:latin typeface="Tahoma"/>
                <a:cs typeface="Tahoma"/>
              </a:rPr>
              <a:t>контроля, </a:t>
            </a:r>
            <a:r>
              <a:rPr sz="1800" b="1" spc="110" dirty="0">
                <a:latin typeface="Tahoma"/>
                <a:cs typeface="Tahoma"/>
              </a:rPr>
              <a:t>а </a:t>
            </a:r>
            <a:r>
              <a:rPr sz="1800" b="1" spc="-15" dirty="0">
                <a:latin typeface="Tahoma"/>
                <a:cs typeface="Tahoma"/>
              </a:rPr>
              <a:t>также 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органов </a:t>
            </a:r>
            <a:r>
              <a:rPr sz="1800" b="1" spc="-55" dirty="0">
                <a:latin typeface="Tahoma"/>
                <a:cs typeface="Tahoma"/>
              </a:rPr>
              <a:t>исполнительной </a:t>
            </a:r>
            <a:r>
              <a:rPr sz="1800" b="1" spc="-25" dirty="0">
                <a:latin typeface="Tahoma"/>
                <a:cs typeface="Tahoma"/>
              </a:rPr>
              <a:t>власти, </a:t>
            </a:r>
            <a:r>
              <a:rPr sz="1800" b="1" spc="-30" dirty="0">
                <a:latin typeface="Tahoma"/>
                <a:cs typeface="Tahoma"/>
              </a:rPr>
              <a:t>органов </a:t>
            </a:r>
            <a:r>
              <a:rPr sz="1800" b="1" spc="15" dirty="0">
                <a:latin typeface="Tahoma"/>
                <a:cs typeface="Tahoma"/>
              </a:rPr>
              <a:t>местного </a:t>
            </a:r>
            <a:r>
              <a:rPr sz="1800" b="1" spc="-20" dirty="0">
                <a:latin typeface="Tahoma"/>
                <a:cs typeface="Tahoma"/>
              </a:rPr>
              <a:t>самоуправления,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работодателя </a:t>
            </a:r>
            <a:r>
              <a:rPr sz="1800" b="1" spc="-45" dirty="0">
                <a:latin typeface="Tahoma"/>
                <a:cs typeface="Tahoma"/>
              </a:rPr>
              <a:t>при </a:t>
            </a:r>
            <a:r>
              <a:rPr sz="1800" b="1" spc="-25" dirty="0">
                <a:latin typeface="Tahoma"/>
                <a:cs typeface="Tahoma"/>
              </a:rPr>
              <a:t>установлении нарушений </a:t>
            </a:r>
            <a:r>
              <a:rPr sz="1800" b="1" spc="-10" dirty="0">
                <a:latin typeface="Tahoma"/>
                <a:cs typeface="Tahoma"/>
              </a:rPr>
              <a:t>требований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5" dirty="0">
                <a:latin typeface="Tahoma"/>
                <a:cs typeface="Tahoma"/>
              </a:rPr>
              <a:t>недостаточных </a:t>
            </a:r>
            <a:r>
              <a:rPr sz="1800" b="1" spc="-70" dirty="0">
                <a:latin typeface="Tahoma"/>
                <a:cs typeface="Tahoma"/>
              </a:rPr>
              <a:t>знаний </a:t>
            </a:r>
            <a:r>
              <a:rPr sz="1800" b="1" spc="-10" dirty="0">
                <a:latin typeface="Tahoma"/>
                <a:cs typeface="Tahoma"/>
              </a:rPr>
              <a:t>требований </a:t>
            </a:r>
            <a:r>
              <a:rPr sz="1800" b="1" spc="25" dirty="0">
                <a:latin typeface="Tahoma"/>
                <a:cs typeface="Tahoma"/>
              </a:rPr>
              <a:t>безопасности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труда;</a:t>
            </a:r>
            <a:endParaRPr sz="1800" dirty="0">
              <a:latin typeface="Tahoma"/>
              <a:cs typeface="Tahoma"/>
            </a:endParaRPr>
          </a:p>
          <a:p>
            <a:pPr marL="299085" marR="39052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5" dirty="0">
                <a:latin typeface="Tahoma"/>
                <a:cs typeface="Tahoma"/>
              </a:rPr>
              <a:t>после </a:t>
            </a:r>
            <a:r>
              <a:rPr sz="1800" b="1" spc="-10" dirty="0">
                <a:latin typeface="Tahoma"/>
                <a:cs typeface="Tahoma"/>
              </a:rPr>
              <a:t>происшедших </a:t>
            </a:r>
            <a:r>
              <a:rPr sz="1800" b="1" spc="-15" dirty="0">
                <a:latin typeface="Tahoma"/>
                <a:cs typeface="Tahoma"/>
              </a:rPr>
              <a:t>аварий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5" dirty="0">
                <a:latin typeface="Tahoma"/>
                <a:cs typeface="Tahoma"/>
              </a:rPr>
              <a:t>несчастных </a:t>
            </a:r>
            <a:r>
              <a:rPr sz="1800" b="1" spc="-20" dirty="0">
                <a:latin typeface="Tahoma"/>
                <a:cs typeface="Tahoma"/>
              </a:rPr>
              <a:t>случаев, </a:t>
            </a:r>
            <a:r>
              <a:rPr sz="1800" b="1" spc="110" dirty="0">
                <a:latin typeface="Tahoma"/>
                <a:cs typeface="Tahoma"/>
              </a:rPr>
              <a:t>а </a:t>
            </a:r>
            <a:r>
              <a:rPr sz="1800" b="1" spc="-15" dirty="0">
                <a:latin typeface="Tahoma"/>
                <a:cs typeface="Tahoma"/>
              </a:rPr>
              <a:t>также </a:t>
            </a:r>
            <a:r>
              <a:rPr sz="1800" b="1" spc="-50" dirty="0">
                <a:latin typeface="Tahoma"/>
                <a:cs typeface="Tahoma"/>
              </a:rPr>
              <a:t>при 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выявлении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неоднократных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нарушений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работниками</a:t>
            </a:r>
            <a:r>
              <a:rPr sz="1800" b="1" spc="-35" dirty="0">
                <a:latin typeface="Tahoma"/>
                <a:cs typeface="Tahoma"/>
              </a:rPr>
              <a:t> организации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нормативных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правовых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актов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труда;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45" dirty="0">
                <a:latin typeface="Tahoma"/>
                <a:cs typeface="Tahoma"/>
              </a:rPr>
              <a:t>при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перерыве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в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55" dirty="0">
                <a:latin typeface="Tahoma"/>
                <a:cs typeface="Tahoma"/>
              </a:rPr>
              <a:t>работе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в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данной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должности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более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одного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года.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509" y="361315"/>
            <a:ext cx="7661275" cy="5460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Tahoma"/>
                <a:cs typeface="Tahoma"/>
              </a:rPr>
              <a:t>Д</a:t>
            </a:r>
            <a:r>
              <a:rPr sz="1800" b="1" spc="-85" dirty="0">
                <a:latin typeface="Tahoma"/>
                <a:cs typeface="Tahoma"/>
              </a:rPr>
              <a:t>л</a:t>
            </a:r>
            <a:r>
              <a:rPr sz="1800" b="1" spc="-160" dirty="0">
                <a:latin typeface="Tahoma"/>
                <a:cs typeface="Tahoma"/>
              </a:rPr>
              <a:t>я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проведени</a:t>
            </a:r>
            <a:r>
              <a:rPr sz="1800" b="1" spc="-30" dirty="0">
                <a:latin typeface="Tahoma"/>
                <a:cs typeface="Tahoma"/>
              </a:rPr>
              <a:t>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проверки</a:t>
            </a:r>
            <a:r>
              <a:rPr sz="1800" b="1" spc="-15" dirty="0">
                <a:latin typeface="Tahoma"/>
                <a:cs typeface="Tahoma"/>
              </a:rPr>
              <a:t>,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з</a:t>
            </a:r>
            <a:r>
              <a:rPr sz="1800" b="1" spc="-60" dirty="0">
                <a:latin typeface="Tahoma"/>
                <a:cs typeface="Tahoma"/>
              </a:rPr>
              <a:t>нани</a:t>
            </a:r>
            <a:r>
              <a:rPr sz="1800" b="1" spc="-55" dirty="0">
                <a:latin typeface="Tahoma"/>
                <a:cs typeface="Tahoma"/>
              </a:rPr>
              <a:t>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</a:t>
            </a:r>
            <a:r>
              <a:rPr sz="1800" b="1" spc="-5" dirty="0">
                <a:latin typeface="Tahoma"/>
                <a:cs typeface="Tahoma"/>
              </a:rPr>
              <a:t>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15" dirty="0">
                <a:latin typeface="Tahoma"/>
                <a:cs typeface="Tahoma"/>
              </a:rPr>
              <a:t>т</a:t>
            </a:r>
            <a:r>
              <a:rPr sz="1800" b="1" spc="30" dirty="0">
                <a:latin typeface="Tahoma"/>
                <a:cs typeface="Tahoma"/>
              </a:rPr>
              <a:t>руда  </a:t>
            </a:r>
            <a:r>
              <a:rPr sz="1800" b="1" spc="-20" dirty="0">
                <a:latin typeface="Tahoma"/>
                <a:cs typeface="Tahoma"/>
              </a:rPr>
              <a:t>работников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организациях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приказом</a:t>
            </a:r>
            <a:r>
              <a:rPr sz="1800" b="1" spc="46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распоряжением)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работодателя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(руководителя) </a:t>
            </a:r>
            <a:r>
              <a:rPr sz="1800" b="1" spc="40" dirty="0">
                <a:latin typeface="Tahoma"/>
                <a:cs typeface="Tahoma"/>
              </a:rPr>
              <a:t>создается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комиссия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-10" dirty="0">
                <a:latin typeface="Tahoma"/>
                <a:cs typeface="Tahoma"/>
              </a:rPr>
              <a:t>проверке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 </a:t>
            </a:r>
            <a:r>
              <a:rPr sz="1800" b="1" spc="-10" dirty="0">
                <a:latin typeface="Tahoma"/>
                <a:cs typeface="Tahoma"/>
              </a:rPr>
              <a:t>требований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130" dirty="0">
                <a:latin typeface="Tahoma"/>
                <a:cs typeface="Tahoma"/>
              </a:rPr>
              <a:t>в </a:t>
            </a:r>
            <a:r>
              <a:rPr sz="1800" b="1" spc="70" dirty="0">
                <a:latin typeface="Tahoma"/>
                <a:cs typeface="Tahoma"/>
              </a:rPr>
              <a:t>составе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не </a:t>
            </a:r>
            <a:r>
              <a:rPr sz="1800" b="1" spc="35" dirty="0">
                <a:solidFill>
                  <a:srgbClr val="00B0F0"/>
                </a:solidFill>
                <a:latin typeface="Tahoma"/>
                <a:cs typeface="Tahoma"/>
              </a:rPr>
              <a:t>менее </a:t>
            </a:r>
            <a:r>
              <a:rPr sz="1800" b="1" spc="15" dirty="0">
                <a:solidFill>
                  <a:srgbClr val="00B0F0"/>
                </a:solidFill>
                <a:latin typeface="Tahoma"/>
                <a:cs typeface="Tahoma"/>
              </a:rPr>
              <a:t>трех </a:t>
            </a:r>
            <a:r>
              <a:rPr sz="1800" b="1" spc="2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B0F0"/>
                </a:solidFill>
                <a:latin typeface="Tahoma"/>
                <a:cs typeface="Tahoma"/>
              </a:rPr>
              <a:t>человек</a:t>
            </a:r>
            <a:r>
              <a:rPr sz="1800" b="1" spc="-55" dirty="0">
                <a:latin typeface="Tahoma"/>
                <a:cs typeface="Tahoma"/>
              </a:rPr>
              <a:t>, </a:t>
            </a:r>
            <a:r>
              <a:rPr sz="1800" b="1" spc="-25" dirty="0">
                <a:latin typeface="Tahoma"/>
                <a:cs typeface="Tahoma"/>
              </a:rPr>
              <a:t>прошедших </a:t>
            </a:r>
            <a:r>
              <a:rPr sz="1800" b="1" spc="-10" dirty="0">
                <a:latin typeface="Tahoma"/>
                <a:cs typeface="Tahoma"/>
              </a:rPr>
              <a:t>обучение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15" dirty="0">
                <a:latin typeface="Tahoma"/>
                <a:cs typeface="Tahoma"/>
              </a:rPr>
              <a:t>охране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20" dirty="0">
                <a:latin typeface="Tahoma"/>
                <a:cs typeface="Tahoma"/>
              </a:rPr>
              <a:t>проверку 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установленном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порядке.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latin typeface="Tahoma"/>
                <a:cs typeface="Tahoma"/>
              </a:rPr>
              <a:t>Комиссия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по </a:t>
            </a:r>
            <a:r>
              <a:rPr sz="1700" b="1" spc="-5" dirty="0">
                <a:latin typeface="Tahoma"/>
                <a:cs typeface="Tahoma"/>
              </a:rPr>
              <a:t>проверке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65" dirty="0">
                <a:latin typeface="Tahoma"/>
                <a:cs typeface="Tahoma"/>
              </a:rPr>
              <a:t>знаний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требований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охраны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труда</a:t>
            </a:r>
            <a:r>
              <a:rPr sz="1700" b="1" spc="10" dirty="0">
                <a:latin typeface="Tahoma"/>
                <a:cs typeface="Tahoma"/>
              </a:rPr>
              <a:t> </a:t>
            </a:r>
            <a:r>
              <a:rPr sz="1700" b="1" spc="30" dirty="0">
                <a:solidFill>
                  <a:srgbClr val="00B0F0"/>
                </a:solidFill>
                <a:latin typeface="Tahoma"/>
                <a:cs typeface="Tahoma"/>
              </a:rPr>
              <a:t>состоит:</a:t>
            </a:r>
            <a:endParaRPr sz="1700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700" b="1" spc="10" dirty="0">
                <a:latin typeface="Tahoma"/>
                <a:cs typeface="Tahoma"/>
              </a:rPr>
              <a:t>председатель,</a:t>
            </a:r>
            <a:endParaRPr sz="17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latin typeface="Tahoma"/>
                <a:cs typeface="Tahoma"/>
              </a:rPr>
              <a:t>заместитель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(заместители)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10" dirty="0">
                <a:latin typeface="Tahoma"/>
                <a:cs typeface="Tahoma"/>
              </a:rPr>
              <a:t>председателя,</a:t>
            </a:r>
            <a:endParaRPr sz="17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700" b="1" spc="35" dirty="0">
                <a:latin typeface="Tahoma"/>
                <a:cs typeface="Tahoma"/>
              </a:rPr>
              <a:t>секретарь</a:t>
            </a:r>
            <a:endParaRPr sz="17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700" b="1" spc="-85" dirty="0">
                <a:latin typeface="Tahoma"/>
                <a:cs typeface="Tahoma"/>
              </a:rPr>
              <a:t>член</a:t>
            </a:r>
            <a:r>
              <a:rPr sz="1700" b="1" spc="-105" dirty="0">
                <a:latin typeface="Tahoma"/>
                <a:cs typeface="Tahoma"/>
              </a:rPr>
              <a:t>ы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35" dirty="0">
                <a:latin typeface="Tahoma"/>
                <a:cs typeface="Tahoma"/>
              </a:rPr>
              <a:t>ком</a:t>
            </a:r>
            <a:r>
              <a:rPr sz="1700" b="1" spc="-40" dirty="0">
                <a:latin typeface="Tahoma"/>
                <a:cs typeface="Tahoma"/>
              </a:rPr>
              <a:t>и</a:t>
            </a:r>
            <a:r>
              <a:rPr sz="1700" b="1" spc="25" dirty="0">
                <a:latin typeface="Tahoma"/>
                <a:cs typeface="Tahoma"/>
              </a:rPr>
              <a:t>ссии.</a:t>
            </a:r>
            <a:endParaRPr sz="1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ahoma"/>
              <a:cs typeface="Tahoma"/>
            </a:endParaRPr>
          </a:p>
          <a:p>
            <a:pPr marL="12700" marR="72390">
              <a:lnSpc>
                <a:spcPct val="100000"/>
              </a:lnSpc>
            </a:pPr>
            <a:r>
              <a:rPr sz="1700" b="1" spc="-50" dirty="0">
                <a:solidFill>
                  <a:srgbClr val="00B0F0"/>
                </a:solidFill>
                <a:latin typeface="Tahoma"/>
                <a:cs typeface="Tahoma"/>
              </a:rPr>
              <a:t>Результаты</a:t>
            </a:r>
            <a:r>
              <a:rPr sz="17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проверки </a:t>
            </a:r>
            <a:r>
              <a:rPr sz="1700" b="1" spc="-65" dirty="0">
                <a:latin typeface="Tahoma"/>
                <a:cs typeface="Tahoma"/>
              </a:rPr>
              <a:t>знаний </a:t>
            </a:r>
            <a:r>
              <a:rPr sz="1700" b="1" spc="-5" dirty="0">
                <a:latin typeface="Tahoma"/>
                <a:cs typeface="Tahoma"/>
              </a:rPr>
              <a:t>требований </a:t>
            </a:r>
            <a:r>
              <a:rPr sz="1700" b="1" spc="-20" dirty="0">
                <a:latin typeface="Tahoma"/>
                <a:cs typeface="Tahoma"/>
              </a:rPr>
              <a:t>охраны </a:t>
            </a:r>
            <a:r>
              <a:rPr sz="1700" b="1" spc="35" dirty="0">
                <a:latin typeface="Tahoma"/>
                <a:cs typeface="Tahoma"/>
              </a:rPr>
              <a:t>труда </a:t>
            </a:r>
            <a:r>
              <a:rPr sz="1700" b="1" spc="-15" dirty="0">
                <a:latin typeface="Tahoma"/>
                <a:cs typeface="Tahoma"/>
              </a:rPr>
              <a:t>работников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-30" dirty="0">
                <a:latin typeface="Tahoma"/>
                <a:cs typeface="Tahoma"/>
              </a:rPr>
              <a:t>организации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оформляются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протоколом.</a:t>
            </a:r>
            <a:endParaRPr sz="1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ahoma"/>
              <a:cs typeface="Tahoma"/>
            </a:endParaRPr>
          </a:p>
          <a:p>
            <a:pPr marL="12700" marR="652145">
              <a:lnSpc>
                <a:spcPct val="100000"/>
              </a:lnSpc>
            </a:pPr>
            <a:r>
              <a:rPr sz="1700" b="1" spc="-35" dirty="0">
                <a:latin typeface="Tahoma"/>
                <a:cs typeface="Tahoma"/>
              </a:rPr>
              <a:t>Работник </a:t>
            </a:r>
            <a:r>
              <a:rPr sz="1700" b="1" spc="-5" dirty="0">
                <a:solidFill>
                  <a:srgbClr val="00B0F0"/>
                </a:solidFill>
                <a:latin typeface="Tahoma"/>
                <a:cs typeface="Tahoma"/>
              </a:rPr>
              <a:t>не </a:t>
            </a:r>
            <a:r>
              <a:rPr sz="1700" b="1" spc="-20" dirty="0">
                <a:solidFill>
                  <a:srgbClr val="00B0F0"/>
                </a:solidFill>
                <a:latin typeface="Tahoma"/>
                <a:cs typeface="Tahoma"/>
              </a:rPr>
              <a:t>прошедший </a:t>
            </a:r>
            <a:r>
              <a:rPr sz="1700" b="1" spc="-25" dirty="0">
                <a:latin typeface="Tahoma"/>
                <a:cs typeface="Tahoma"/>
              </a:rPr>
              <a:t>проверки </a:t>
            </a:r>
            <a:r>
              <a:rPr sz="1700" b="1" spc="-65" dirty="0">
                <a:latin typeface="Tahoma"/>
                <a:cs typeface="Tahoma"/>
              </a:rPr>
              <a:t>знаний </a:t>
            </a:r>
            <a:r>
              <a:rPr sz="1700" b="1" spc="-5" dirty="0">
                <a:latin typeface="Tahoma"/>
                <a:cs typeface="Tahoma"/>
              </a:rPr>
              <a:t>требований </a:t>
            </a:r>
            <a:r>
              <a:rPr sz="1700" b="1" spc="-20" dirty="0">
                <a:latin typeface="Tahoma"/>
                <a:cs typeface="Tahoma"/>
              </a:rPr>
              <a:t>охраны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труда </a:t>
            </a:r>
            <a:r>
              <a:rPr sz="1700" b="1" spc="-40" dirty="0">
                <a:latin typeface="Tahoma"/>
                <a:cs typeface="Tahoma"/>
              </a:rPr>
              <a:t>при </a:t>
            </a:r>
            <a:r>
              <a:rPr sz="1700" b="1" spc="-30" dirty="0">
                <a:latin typeface="Tahoma"/>
                <a:cs typeface="Tahoma"/>
              </a:rPr>
              <a:t>обучении, обязан </a:t>
            </a:r>
            <a:r>
              <a:rPr sz="1700" b="1" spc="5" dirty="0">
                <a:latin typeface="Tahoma"/>
                <a:cs typeface="Tahoma"/>
              </a:rPr>
              <a:t>после </a:t>
            </a:r>
            <a:r>
              <a:rPr sz="1700" b="1" spc="20" dirty="0">
                <a:latin typeface="Tahoma"/>
                <a:cs typeface="Tahoma"/>
              </a:rPr>
              <a:t>этого </a:t>
            </a:r>
            <a:r>
              <a:rPr sz="1700" b="1" spc="-25" dirty="0">
                <a:latin typeface="Tahoma"/>
                <a:cs typeface="Tahoma"/>
              </a:rPr>
              <a:t>пройти </a:t>
            </a:r>
            <a:r>
              <a:rPr sz="1700" b="1" spc="-30" dirty="0">
                <a:latin typeface="Tahoma"/>
                <a:cs typeface="Tahoma"/>
              </a:rPr>
              <a:t>повторную 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прове</a:t>
            </a:r>
            <a:r>
              <a:rPr sz="1700" b="1" spc="5" dirty="0">
                <a:latin typeface="Tahoma"/>
                <a:cs typeface="Tahoma"/>
              </a:rPr>
              <a:t>р</a:t>
            </a:r>
            <a:r>
              <a:rPr sz="1700" b="1" spc="-60" dirty="0">
                <a:latin typeface="Tahoma"/>
                <a:cs typeface="Tahoma"/>
              </a:rPr>
              <a:t>к</a:t>
            </a:r>
            <a:r>
              <a:rPr sz="1700" b="1" spc="-50" dirty="0">
                <a:latin typeface="Tahoma"/>
                <a:cs typeface="Tahoma"/>
              </a:rPr>
              <a:t>у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65" dirty="0">
                <a:latin typeface="Tahoma"/>
                <a:cs typeface="Tahoma"/>
              </a:rPr>
              <a:t>знаний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в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85" dirty="0">
                <a:latin typeface="Tahoma"/>
                <a:cs typeface="Tahoma"/>
              </a:rPr>
              <a:t>ср</a:t>
            </a:r>
            <a:r>
              <a:rPr sz="1700" b="1" spc="100" dirty="0">
                <a:latin typeface="Tahoma"/>
                <a:cs typeface="Tahoma"/>
              </a:rPr>
              <a:t>о</a:t>
            </a:r>
            <a:r>
              <a:rPr sz="1700" b="1" spc="-110" dirty="0">
                <a:latin typeface="Tahoma"/>
                <a:cs typeface="Tahoma"/>
              </a:rPr>
              <a:t>к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н</a:t>
            </a:r>
            <a:r>
              <a:rPr sz="1700" b="1" dirty="0">
                <a:latin typeface="Tahoma"/>
                <a:cs typeface="Tahoma"/>
              </a:rPr>
              <a:t>е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55" dirty="0">
                <a:latin typeface="Tahoma"/>
                <a:cs typeface="Tahoma"/>
              </a:rPr>
              <a:t>позд</a:t>
            </a:r>
            <a:r>
              <a:rPr sz="1700" b="1" spc="-60" dirty="0">
                <a:latin typeface="Tahoma"/>
                <a:cs typeface="Tahoma"/>
              </a:rPr>
              <a:t>н</a:t>
            </a:r>
            <a:r>
              <a:rPr sz="1700" b="1" spc="75" dirty="0">
                <a:latin typeface="Tahoma"/>
                <a:cs typeface="Tahoma"/>
              </a:rPr>
              <a:t>е</a:t>
            </a:r>
            <a:r>
              <a:rPr sz="1700" b="1" spc="80" dirty="0">
                <a:latin typeface="Tahoma"/>
                <a:cs typeface="Tahoma"/>
              </a:rPr>
              <a:t>е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од</a:t>
            </a:r>
            <a:r>
              <a:rPr sz="1700" b="1" spc="-25" dirty="0">
                <a:latin typeface="Tahoma"/>
                <a:cs typeface="Tahoma"/>
              </a:rPr>
              <a:t>н</a:t>
            </a:r>
            <a:r>
              <a:rPr sz="1700" b="1" spc="-35" dirty="0">
                <a:latin typeface="Tahoma"/>
                <a:cs typeface="Tahoma"/>
              </a:rPr>
              <a:t>ог</a:t>
            </a:r>
            <a:r>
              <a:rPr sz="1700" b="1" spc="-30" dirty="0">
                <a:latin typeface="Tahoma"/>
                <a:cs typeface="Tahoma"/>
              </a:rPr>
              <a:t>о </a:t>
            </a:r>
            <a:r>
              <a:rPr sz="1700" b="1" spc="45" dirty="0">
                <a:latin typeface="Tahoma"/>
                <a:cs typeface="Tahoma"/>
              </a:rPr>
              <a:t>месяц</a:t>
            </a:r>
            <a:r>
              <a:rPr sz="1700" b="1" spc="55" dirty="0">
                <a:latin typeface="Tahoma"/>
                <a:cs typeface="Tahoma"/>
              </a:rPr>
              <a:t>а</a:t>
            </a:r>
            <a:r>
              <a:rPr sz="1700" b="1" spc="-55" dirty="0">
                <a:latin typeface="Tahoma"/>
                <a:cs typeface="Tahoma"/>
              </a:rPr>
              <a:t>.</a:t>
            </a:r>
            <a:endParaRPr sz="1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1007363"/>
            <a:ext cx="736244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677" y="1148537"/>
            <a:ext cx="6728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Инструктажи</a:t>
            </a:r>
            <a:r>
              <a:rPr sz="4000"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2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</a:t>
            </a:r>
            <a:r>
              <a:rPr sz="4000" b="1" spc="-6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sz="4000"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обучение</a:t>
            </a:r>
            <a:r>
              <a:rPr sz="4000" b="1" spc="-30" dirty="0">
                <a:latin typeface="Tahoma"/>
                <a:cs typeface="Tahoma"/>
              </a:rPr>
              <a:t>.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568" y="2852991"/>
            <a:ext cx="3779647" cy="32504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68" y="222504"/>
            <a:ext cx="8333232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85953"/>
            <a:ext cx="8015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Виды</a:t>
            </a:r>
            <a:r>
              <a:rPr b="1" spc="-15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</a:t>
            </a:r>
            <a:r>
              <a:rPr b="1" spc="-15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содержание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инструктажей</a:t>
            </a:r>
            <a:r>
              <a:rPr b="1" spc="3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работников</a:t>
            </a:r>
            <a:r>
              <a:rPr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по</a:t>
            </a:r>
            <a:r>
              <a:rPr b="1" spc="-1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охране</a:t>
            </a: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труда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527" y="1217676"/>
            <a:ext cx="7720583" cy="44973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9424" y="347472"/>
              <a:ext cx="4767072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6108" y="410082"/>
            <a:ext cx="4460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Вводный</a:t>
            </a:r>
            <a:r>
              <a:rPr spc="-5" dirty="0"/>
              <a:t> </a:t>
            </a:r>
            <a:r>
              <a:rPr spc="-25" dirty="0"/>
              <a:t>инструктаж</a:t>
            </a:r>
            <a:r>
              <a:rPr spc="-5" dirty="0"/>
              <a:t> </a:t>
            </a:r>
            <a:r>
              <a:rPr spc="-15" dirty="0"/>
              <a:t>по</a:t>
            </a:r>
            <a:r>
              <a:rPr spc="15" dirty="0"/>
              <a:t> </a:t>
            </a:r>
            <a:r>
              <a:rPr spc="-5" dirty="0"/>
              <a:t>охране</a:t>
            </a:r>
            <a:r>
              <a:rPr spc="5" dirty="0"/>
              <a:t> </a:t>
            </a:r>
            <a:r>
              <a:rPr spc="-25" dirty="0"/>
              <a:t>труда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059941"/>
            <a:ext cx="2423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B0F0"/>
                </a:solidFill>
                <a:latin typeface="Arial"/>
                <a:cs typeface="Arial"/>
              </a:rPr>
              <a:t>С</a:t>
            </a:r>
            <a:r>
              <a:rPr sz="1800" b="1" i="1" spc="-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B0F0"/>
                </a:solidFill>
                <a:latin typeface="Arial"/>
                <a:cs typeface="Arial"/>
              </a:rPr>
              <a:t>кем: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789305" algn="l"/>
                <a:tab pos="1708785" algn="l"/>
              </a:tabLst>
            </a:pP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о	</a:t>
            </a:r>
            <a:r>
              <a:rPr sz="1800" b="1" spc="-5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е</a:t>
            </a:r>
            <a:r>
              <a:rPr sz="1800" b="1" spc="10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и	</a:t>
            </a:r>
            <a:r>
              <a:rPr sz="1800" b="1" spc="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вь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3997" y="1334261"/>
            <a:ext cx="586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7555" algn="l"/>
                <a:tab pos="2517140" algn="l"/>
                <a:tab pos="3525520" algn="l"/>
                <a:tab pos="5111115" algn="l"/>
                <a:tab pos="5580380" algn="l"/>
              </a:tabLst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ини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2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мы</a:t>
            </a:r>
            <a:r>
              <a:rPr sz="1800" b="1" spc="5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и	на	раб</a:t>
            </a:r>
            <a:r>
              <a:rPr sz="1800" b="1" spc="-30" dirty="0">
                <a:latin typeface="Arial"/>
                <a:cs typeface="Arial"/>
              </a:rPr>
              <a:t>о</a:t>
            </a:r>
            <a:r>
              <a:rPr sz="1800" b="1" spc="2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у	не</a:t>
            </a:r>
            <a:r>
              <a:rPr sz="1800" b="1" spc="-20" dirty="0">
                <a:latin typeface="Arial"/>
                <a:cs typeface="Arial"/>
              </a:rPr>
              <a:t>з</a:t>
            </a:r>
            <a:r>
              <a:rPr sz="1800" b="1" spc="-5" dirty="0">
                <a:latin typeface="Arial"/>
                <a:cs typeface="Arial"/>
              </a:rPr>
              <a:t>ави</a:t>
            </a:r>
            <a:r>
              <a:rPr sz="1800" b="1" spc="5" dirty="0">
                <a:latin typeface="Arial"/>
                <a:cs typeface="Arial"/>
              </a:rPr>
              <a:t>си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о	</a:t>
            </a:r>
            <a:r>
              <a:rPr sz="1800" b="1" spc="-3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т	</a:t>
            </a:r>
            <a:r>
              <a:rPr sz="1800" b="1" spc="-5" dirty="0">
                <a:latin typeface="Arial"/>
                <a:cs typeface="Arial"/>
              </a:rPr>
              <a:t>их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949" y="1608531"/>
            <a:ext cx="7640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образования,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стажа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работы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5" dirty="0">
                <a:latin typeface="Arial"/>
                <a:cs typeface="Arial"/>
              </a:rPr>
              <a:t> данной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профессии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или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должности;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1883155"/>
            <a:ext cx="399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62585" algn="l"/>
                <a:tab pos="363220" algn="l"/>
                <a:tab pos="720725" algn="l"/>
                <a:tab pos="2433955" algn="l"/>
              </a:tabLst>
            </a:pPr>
            <a:r>
              <a:rPr sz="1800" b="1" dirty="0">
                <a:latin typeface="Arial"/>
                <a:cs typeface="Arial"/>
              </a:rPr>
              <a:t>с	</a:t>
            </a:r>
            <a:r>
              <a:rPr sz="1800" b="1" spc="-5" dirty="0">
                <a:latin typeface="Arial"/>
                <a:cs typeface="Arial"/>
              </a:rPr>
              <a:t>временными	работниками,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6290" y="1883155"/>
            <a:ext cx="427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2230" algn="l"/>
                <a:tab pos="4126229" algn="l"/>
              </a:tabLst>
            </a:pPr>
            <a:r>
              <a:rPr sz="1800" b="1" spc="-25" dirty="0">
                <a:latin typeface="Arial"/>
                <a:cs typeface="Arial"/>
              </a:rPr>
              <a:t>к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spc="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ндир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анными</a:t>
            </a:r>
            <a:r>
              <a:rPr sz="1800" b="1" dirty="0">
                <a:latin typeface="Arial"/>
                <a:cs typeface="Arial"/>
              </a:rPr>
              <a:t>,	</a:t>
            </a:r>
            <a:r>
              <a:rPr sz="1800" b="1" spc="-2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25" dirty="0">
                <a:latin typeface="Arial"/>
                <a:cs typeface="Arial"/>
              </a:rPr>
              <a:t>а</a:t>
            </a:r>
            <a:r>
              <a:rPr sz="1800" b="1" spc="-35" dirty="0">
                <a:latin typeface="Arial"/>
                <a:cs typeface="Arial"/>
              </a:rPr>
              <a:t>щ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spc="20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я	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437" y="2157476"/>
            <a:ext cx="8485505" cy="414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студентами,</a:t>
            </a:r>
            <a:r>
              <a:rPr sz="1800" b="1" dirty="0">
                <a:latin typeface="Arial"/>
                <a:cs typeface="Arial"/>
              </a:rPr>
              <a:t> прибывшими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производственное</a:t>
            </a:r>
            <a:r>
              <a:rPr sz="1800" b="1" spc="-5" dirty="0">
                <a:latin typeface="Arial"/>
                <a:cs typeface="Arial"/>
              </a:rPr>
              <a:t> обучение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или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практику;</a:t>
            </a:r>
            <a:endParaRPr sz="1800" dirty="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5" dirty="0">
                <a:latin typeface="Arial"/>
                <a:cs typeface="Arial"/>
              </a:rPr>
              <a:t>учащимися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учебных </a:t>
            </a:r>
            <a:r>
              <a:rPr sz="1800" b="1" spc="-10" dirty="0">
                <a:latin typeface="Arial"/>
                <a:cs typeface="Arial"/>
              </a:rPr>
              <a:t>заведениях </a:t>
            </a:r>
            <a:r>
              <a:rPr sz="1800" b="1" spc="-5" dirty="0">
                <a:latin typeface="Arial"/>
                <a:cs typeface="Arial"/>
              </a:rPr>
              <a:t>перед </a:t>
            </a:r>
            <a:r>
              <a:rPr sz="1800" b="1" spc="-15" dirty="0">
                <a:latin typeface="Arial"/>
                <a:cs typeface="Arial"/>
              </a:rPr>
              <a:t>началом </a:t>
            </a:r>
            <a:r>
              <a:rPr sz="1800" b="1" spc="-5" dirty="0">
                <a:latin typeface="Arial"/>
                <a:cs typeface="Arial"/>
              </a:rPr>
              <a:t>лабораторных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практических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работ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учебных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лабораториях,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мастерских,</a:t>
            </a:r>
            <a:r>
              <a:rPr sz="1800" b="1" spc="-5" dirty="0">
                <a:latin typeface="Arial"/>
                <a:cs typeface="Arial"/>
              </a:rPr>
              <a:t> участках,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полигонах.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Кто: </a:t>
            </a:r>
            <a:r>
              <a:rPr sz="1800" b="1" i="1" spc="-100" dirty="0">
                <a:latin typeface="Verdana"/>
                <a:cs typeface="Verdana"/>
              </a:rPr>
              <a:t>Специалист </a:t>
            </a:r>
            <a:r>
              <a:rPr sz="1800" b="1" i="1" spc="-155" dirty="0">
                <a:latin typeface="Verdana"/>
                <a:cs typeface="Verdana"/>
              </a:rPr>
              <a:t>по </a:t>
            </a:r>
            <a:r>
              <a:rPr sz="1800" b="1" i="1" spc="-110" dirty="0">
                <a:latin typeface="Verdana"/>
                <a:cs typeface="Verdana"/>
              </a:rPr>
              <a:t>охране </a:t>
            </a:r>
            <a:r>
              <a:rPr sz="1800" b="1" i="1" spc="-75" dirty="0">
                <a:latin typeface="Verdana"/>
                <a:cs typeface="Verdana"/>
              </a:rPr>
              <a:t>труда </a:t>
            </a:r>
            <a:r>
              <a:rPr sz="1800" b="1" i="1" spc="-254" dirty="0">
                <a:latin typeface="Verdana"/>
                <a:cs typeface="Verdana"/>
              </a:rPr>
              <a:t>или </a:t>
            </a:r>
            <a:r>
              <a:rPr sz="1800" b="1" i="1" spc="-114" dirty="0">
                <a:latin typeface="Verdana"/>
                <a:cs typeface="Verdana"/>
              </a:rPr>
              <a:t>работник, </a:t>
            </a:r>
            <a:r>
              <a:rPr sz="1800" b="1" i="1" spc="-125" dirty="0">
                <a:latin typeface="Verdana"/>
                <a:cs typeface="Verdana"/>
              </a:rPr>
              <a:t>на </a:t>
            </a:r>
            <a:r>
              <a:rPr sz="1800" b="1" i="1" spc="-110" dirty="0">
                <a:latin typeface="Verdana"/>
                <a:cs typeface="Verdana"/>
              </a:rPr>
              <a:t>которого </a:t>
            </a:r>
            <a:r>
              <a:rPr sz="1800" b="1" i="1" spc="-135" dirty="0">
                <a:latin typeface="Verdana"/>
                <a:cs typeface="Verdana"/>
              </a:rPr>
              <a:t>приказом 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работодателя</a:t>
            </a:r>
            <a:r>
              <a:rPr sz="1800" b="1" i="1" spc="-90" dirty="0">
                <a:latin typeface="Verdana"/>
                <a:cs typeface="Verdana"/>
              </a:rPr>
              <a:t> </a:t>
            </a:r>
            <a:r>
              <a:rPr sz="1800" b="1" i="1" spc="-260" dirty="0">
                <a:latin typeface="Verdana"/>
                <a:cs typeface="Verdana"/>
              </a:rPr>
              <a:t>(или</a:t>
            </a:r>
            <a:r>
              <a:rPr sz="1800" b="1" i="1" spc="-254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уполномоченного</a:t>
            </a:r>
            <a:r>
              <a:rPr sz="1800" b="1" i="1" spc="-155" dirty="0"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им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200" dirty="0">
                <a:latin typeface="Verdana"/>
                <a:cs typeface="Verdana"/>
              </a:rPr>
              <a:t>лица)</a:t>
            </a:r>
            <a:r>
              <a:rPr sz="1800" b="1" i="1" spc="-195" dirty="0">
                <a:latin typeface="Verdana"/>
                <a:cs typeface="Verdana"/>
              </a:rPr>
              <a:t> возложены</a:t>
            </a:r>
            <a:r>
              <a:rPr sz="1800" b="1" i="1" spc="-190" dirty="0">
                <a:latin typeface="Verdana"/>
                <a:cs typeface="Verdana"/>
              </a:rPr>
              <a:t> </a:t>
            </a:r>
            <a:r>
              <a:rPr sz="1800" b="1" i="1" spc="-80" dirty="0">
                <a:latin typeface="Verdana"/>
                <a:cs typeface="Verdana"/>
              </a:rPr>
              <a:t>эти </a:t>
            </a:r>
            <a:r>
              <a:rPr sz="1800" b="1" i="1" spc="-75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обязанности, </a:t>
            </a:r>
            <a:r>
              <a:rPr sz="1800" b="1" i="1" spc="-15" dirty="0">
                <a:latin typeface="Verdana"/>
                <a:cs typeface="Verdana"/>
              </a:rPr>
              <a:t>а </a:t>
            </a:r>
            <a:r>
              <a:rPr sz="1800" b="1" i="1" spc="90" dirty="0">
                <a:latin typeface="Verdana"/>
                <a:cs typeface="Verdana"/>
              </a:rPr>
              <a:t>с </a:t>
            </a:r>
            <a:r>
              <a:rPr sz="1800" b="1" i="1" spc="-135" dirty="0">
                <a:latin typeface="Verdana"/>
                <a:cs typeface="Verdana"/>
              </a:rPr>
              <a:t>учащимися </a:t>
            </a:r>
            <a:r>
              <a:rPr sz="1800" b="1" i="1" spc="-235" dirty="0">
                <a:latin typeface="Verdana"/>
                <a:cs typeface="Verdana"/>
              </a:rPr>
              <a:t>в</a:t>
            </a:r>
            <a:r>
              <a:rPr sz="1800" b="1" i="1" spc="-229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учебных</a:t>
            </a:r>
            <a:r>
              <a:rPr sz="1800" b="1" i="1" spc="-165" dirty="0">
                <a:latin typeface="Verdana"/>
                <a:cs typeface="Verdana"/>
              </a:rPr>
              <a:t> заведениях</a:t>
            </a:r>
            <a:r>
              <a:rPr sz="1800" b="1" i="1" spc="28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- </a:t>
            </a:r>
            <a:r>
              <a:rPr sz="1800" b="1" i="1" spc="-130" dirty="0">
                <a:latin typeface="Verdana"/>
                <a:cs typeface="Verdana"/>
              </a:rPr>
              <a:t>преподаватель 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20" dirty="0">
                <a:latin typeface="Verdana"/>
                <a:cs typeface="Verdana"/>
              </a:rPr>
              <a:t>мастер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производственного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обучения.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i="1" spc="-170" dirty="0">
                <a:solidFill>
                  <a:srgbClr val="00B0F0"/>
                </a:solidFill>
                <a:latin typeface="Verdana"/>
                <a:cs typeface="Verdana"/>
              </a:rPr>
              <a:t>Где:</a:t>
            </a:r>
            <a:r>
              <a:rPr sz="1800" b="1" i="1" spc="-16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i="1" spc="-330" dirty="0">
                <a:latin typeface="Verdana"/>
                <a:cs typeface="Verdana"/>
              </a:rPr>
              <a:t>В</a:t>
            </a:r>
            <a:r>
              <a:rPr sz="1800" b="1" i="1" spc="-325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кабинете</a:t>
            </a:r>
            <a:r>
              <a:rPr sz="1800" b="1" i="1" spc="-9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охраны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75" dirty="0">
                <a:latin typeface="Verdana"/>
                <a:cs typeface="Verdana"/>
              </a:rPr>
              <a:t>труда</a:t>
            </a:r>
            <a:r>
              <a:rPr sz="1800" b="1" i="1" spc="-70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245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специально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оборудованном 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помещении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90" dirty="0">
                <a:latin typeface="Verdana"/>
                <a:cs typeface="Verdana"/>
              </a:rPr>
              <a:t>с</a:t>
            </a:r>
            <a:r>
              <a:rPr sz="1800" b="1" i="1" spc="95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использованием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современных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технических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средств </a:t>
            </a:r>
            <a:r>
              <a:rPr sz="1800" b="1" i="1" spc="-40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обучения</a:t>
            </a:r>
            <a:r>
              <a:rPr sz="1800" b="1" i="1" spc="-160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220" dirty="0">
                <a:latin typeface="Verdana"/>
                <a:cs typeface="Verdana"/>
              </a:rPr>
              <a:t> </a:t>
            </a:r>
            <a:r>
              <a:rPr sz="1800" b="1" i="1" spc="-210" dirty="0">
                <a:latin typeface="Verdana"/>
                <a:cs typeface="Verdana"/>
              </a:rPr>
              <a:t>наглядных</a:t>
            </a:r>
            <a:r>
              <a:rPr sz="1800" b="1" i="1" spc="-204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пособий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(плакатов,</a:t>
            </a:r>
            <a:r>
              <a:rPr sz="1800" b="1" i="1" spc="-150" dirty="0">
                <a:latin typeface="Verdana"/>
                <a:cs typeface="Verdana"/>
              </a:rPr>
              <a:t> натурных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экспонатов, </a:t>
            </a:r>
            <a:r>
              <a:rPr sz="1800" b="1" i="1" spc="-10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макетов,</a:t>
            </a:r>
            <a:r>
              <a:rPr sz="1800" b="1" i="1" spc="-130" dirty="0">
                <a:latin typeface="Verdana"/>
                <a:cs typeface="Verdana"/>
              </a:rPr>
              <a:t> моделей, </a:t>
            </a:r>
            <a:r>
              <a:rPr sz="1800" b="1" i="1" spc="-160" dirty="0">
                <a:latin typeface="Verdana"/>
                <a:cs typeface="Verdana"/>
              </a:rPr>
              <a:t>кинофильмов,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диафильмов, </a:t>
            </a:r>
            <a:r>
              <a:rPr sz="1800" b="1" i="1" spc="-150" dirty="0">
                <a:latin typeface="Verdana"/>
                <a:cs typeface="Verdana"/>
              </a:rPr>
              <a:t>видеофильмов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т.п.).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9424" y="347472"/>
              <a:ext cx="4767072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6108" y="410082"/>
            <a:ext cx="4460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Вводный</a:t>
            </a:r>
            <a:r>
              <a:rPr spc="-5" dirty="0"/>
              <a:t> </a:t>
            </a:r>
            <a:r>
              <a:rPr spc="-25" dirty="0"/>
              <a:t>инструктаж</a:t>
            </a:r>
            <a:r>
              <a:rPr spc="-5" dirty="0"/>
              <a:t> </a:t>
            </a:r>
            <a:r>
              <a:rPr spc="-15" dirty="0"/>
              <a:t>по</a:t>
            </a:r>
            <a:r>
              <a:rPr spc="15" dirty="0"/>
              <a:t> </a:t>
            </a:r>
            <a:r>
              <a:rPr spc="-5" dirty="0"/>
              <a:t>охране</a:t>
            </a:r>
            <a:r>
              <a:rPr spc="5" dirty="0"/>
              <a:t> </a:t>
            </a:r>
            <a:r>
              <a:rPr spc="-25" dirty="0"/>
              <a:t>труда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151890"/>
            <a:ext cx="8118475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Документы</a:t>
            </a:r>
            <a:r>
              <a:rPr sz="1800" b="1" spc="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организации: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marR="503555" indent="-28702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70" dirty="0">
                <a:latin typeface="Verdana"/>
                <a:cs typeface="Verdana"/>
              </a:rPr>
              <a:t>Приказ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назначении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ответственного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за </a:t>
            </a:r>
            <a:r>
              <a:rPr sz="1800" b="1" i="1" spc="-150" dirty="0">
                <a:latin typeface="Verdana"/>
                <a:cs typeface="Verdana"/>
              </a:rPr>
              <a:t>проведении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вводного </a:t>
            </a:r>
            <a:r>
              <a:rPr sz="1800" b="1" i="1" spc="-60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инструктажа;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05" dirty="0">
                <a:latin typeface="Verdana"/>
                <a:cs typeface="Verdana"/>
              </a:rPr>
              <a:t>Программа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вводного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инструктажа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по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охране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труда;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20" dirty="0">
                <a:latin typeface="Verdana"/>
                <a:cs typeface="Verdana"/>
              </a:rPr>
              <a:t>Инстр</a:t>
            </a:r>
            <a:r>
              <a:rPr sz="1800" b="1" i="1" spc="-8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215" dirty="0">
                <a:latin typeface="Verdana"/>
                <a:cs typeface="Verdana"/>
              </a:rPr>
              <a:t>ция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вводного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90" dirty="0">
                <a:latin typeface="Verdana"/>
                <a:cs typeface="Verdana"/>
              </a:rPr>
              <a:t>та</a:t>
            </a:r>
            <a:r>
              <a:rPr sz="1800" b="1" i="1" spc="-150" dirty="0">
                <a:latin typeface="Verdana"/>
                <a:cs typeface="Verdana"/>
              </a:rPr>
              <a:t>ж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охран</a:t>
            </a:r>
            <a:r>
              <a:rPr sz="1800" b="1" i="1" spc="-105" dirty="0">
                <a:latin typeface="Verdana"/>
                <a:cs typeface="Verdana"/>
              </a:rPr>
              <a:t>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тр</a:t>
            </a:r>
            <a:r>
              <a:rPr sz="1800" b="1" i="1" spc="-60" dirty="0">
                <a:latin typeface="Verdana"/>
                <a:cs typeface="Verdana"/>
              </a:rPr>
              <a:t>у</a:t>
            </a:r>
            <a:r>
              <a:rPr sz="1800" b="1" i="1" spc="-114" dirty="0">
                <a:latin typeface="Verdana"/>
                <a:cs typeface="Verdana"/>
              </a:rPr>
              <a:t>да;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85" dirty="0">
                <a:latin typeface="Verdana"/>
                <a:cs typeface="Verdana"/>
              </a:rPr>
              <a:t>Журнал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регистрации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65" dirty="0">
                <a:latin typeface="Verdana"/>
                <a:cs typeface="Verdana"/>
              </a:rPr>
              <a:t>вводного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инструктажа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по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охране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труда;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265" dirty="0">
                <a:latin typeface="Verdana"/>
                <a:cs typeface="Verdana"/>
              </a:rPr>
              <a:t>Л</a:t>
            </a:r>
            <a:r>
              <a:rPr sz="1800" b="1" i="1" spc="-240" dirty="0">
                <a:latin typeface="Verdana"/>
                <a:cs typeface="Verdana"/>
              </a:rPr>
              <a:t>и</a:t>
            </a:r>
            <a:r>
              <a:rPr sz="1800" b="1" i="1" spc="-229" dirty="0">
                <a:latin typeface="Verdana"/>
                <a:cs typeface="Verdana"/>
              </a:rPr>
              <a:t>ч</a:t>
            </a:r>
            <a:r>
              <a:rPr sz="1800" b="1" i="1" spc="-175" dirty="0">
                <a:latin typeface="Verdana"/>
                <a:cs typeface="Verdana"/>
              </a:rPr>
              <a:t>на</a:t>
            </a:r>
            <a:r>
              <a:rPr sz="1800" b="1" i="1" spc="-170" dirty="0">
                <a:latin typeface="Verdana"/>
                <a:cs typeface="Verdana"/>
              </a:rPr>
              <a:t>я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карт</a:t>
            </a:r>
            <a:r>
              <a:rPr sz="1800" b="1" i="1" spc="-80" dirty="0">
                <a:latin typeface="Verdana"/>
                <a:cs typeface="Verdana"/>
              </a:rPr>
              <a:t>о</a:t>
            </a:r>
            <a:r>
              <a:rPr sz="1800" b="1" i="1" spc="-240" dirty="0">
                <a:latin typeface="Verdana"/>
                <a:cs typeface="Verdana"/>
              </a:rPr>
              <a:t>ч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0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про</a:t>
            </a:r>
            <a:r>
              <a:rPr sz="1800" b="1" i="1" spc="-145" dirty="0">
                <a:latin typeface="Verdana"/>
                <a:cs typeface="Verdana"/>
              </a:rPr>
              <a:t>х</a:t>
            </a:r>
            <a:r>
              <a:rPr sz="1800" b="1" i="1" spc="-160" dirty="0">
                <a:latin typeface="Verdana"/>
                <a:cs typeface="Verdana"/>
              </a:rPr>
              <a:t>о</a:t>
            </a:r>
            <a:r>
              <a:rPr sz="1800" b="1" i="1" spc="-235" dirty="0">
                <a:latin typeface="Verdana"/>
                <a:cs typeface="Verdana"/>
              </a:rPr>
              <a:t>ж</a:t>
            </a:r>
            <a:r>
              <a:rPr sz="1800" b="1" i="1" spc="-175" dirty="0">
                <a:latin typeface="Verdana"/>
                <a:cs typeface="Verdana"/>
              </a:rPr>
              <a:t>дения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об</a:t>
            </a:r>
            <a:r>
              <a:rPr sz="1800" b="1" i="1" spc="-70" dirty="0">
                <a:latin typeface="Verdana"/>
                <a:cs typeface="Verdana"/>
              </a:rPr>
              <a:t>у</a:t>
            </a:r>
            <a:r>
              <a:rPr sz="1800" b="1" i="1" spc="-240" dirty="0">
                <a:latin typeface="Verdana"/>
                <a:cs typeface="Verdana"/>
              </a:rPr>
              <a:t>ч</a:t>
            </a:r>
            <a:r>
              <a:rPr sz="1800" b="1" i="1" spc="-165" dirty="0">
                <a:latin typeface="Verdana"/>
                <a:cs typeface="Verdana"/>
              </a:rPr>
              <a:t>ен</a:t>
            </a:r>
            <a:r>
              <a:rPr sz="1800" b="1" i="1" spc="-185" dirty="0">
                <a:latin typeface="Verdana"/>
                <a:cs typeface="Verdana"/>
              </a:rPr>
              <a:t>и</a:t>
            </a:r>
            <a:r>
              <a:rPr sz="1800" b="1" i="1" spc="-250" dirty="0">
                <a:latin typeface="Verdana"/>
                <a:cs typeface="Verdana"/>
              </a:rPr>
              <a:t>я;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05" dirty="0">
                <a:latin typeface="Verdana"/>
                <a:cs typeface="Verdana"/>
              </a:rPr>
              <a:t>Документ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о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приеме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работу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75" dirty="0">
                <a:latin typeface="Verdana"/>
                <a:cs typeface="Verdana"/>
              </a:rPr>
              <a:t>(форма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90" dirty="0">
                <a:latin typeface="Verdana"/>
                <a:cs typeface="Verdana"/>
              </a:rPr>
              <a:t>Т-1)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180" dirty="0">
                <a:latin typeface="Verdana"/>
                <a:cs typeface="Verdana"/>
              </a:rPr>
              <a:t>контрольный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30" dirty="0">
                <a:latin typeface="Verdana"/>
                <a:cs typeface="Verdana"/>
              </a:rPr>
              <a:t>лист;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270" dirty="0">
                <a:latin typeface="Verdana"/>
                <a:cs typeface="Verdana"/>
              </a:rPr>
              <a:t>Л</a:t>
            </a:r>
            <a:r>
              <a:rPr sz="1800" b="1" i="1" spc="-200" dirty="0">
                <a:latin typeface="Verdana"/>
                <a:cs typeface="Verdana"/>
              </a:rPr>
              <a:t>ична</a:t>
            </a:r>
            <a:r>
              <a:rPr sz="1800" b="1" i="1" spc="-190" dirty="0">
                <a:latin typeface="Verdana"/>
                <a:cs typeface="Verdana"/>
              </a:rPr>
              <a:t>я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00" dirty="0">
                <a:latin typeface="Verdana"/>
                <a:cs typeface="Verdana"/>
              </a:rPr>
              <a:t>рто</a:t>
            </a:r>
            <a:r>
              <a:rPr sz="1800" b="1" i="1" spc="-110" dirty="0">
                <a:latin typeface="Verdana"/>
                <a:cs typeface="Verdana"/>
              </a:rPr>
              <a:t>ч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05" dirty="0">
                <a:latin typeface="Verdana"/>
                <a:cs typeface="Verdana"/>
              </a:rPr>
              <a:t>че</a:t>
            </a:r>
            <a:r>
              <a:rPr sz="1800" b="1" i="1" spc="-90" dirty="0">
                <a:latin typeface="Verdana"/>
                <a:cs typeface="Verdana"/>
              </a:rPr>
              <a:t>т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80" dirty="0">
                <a:latin typeface="Verdana"/>
                <a:cs typeface="Verdana"/>
              </a:rPr>
              <a:t>выдачи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СИЗ.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проведени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00B0F0"/>
                </a:solidFill>
                <a:latin typeface="Verdana"/>
                <a:cs typeface="Verdana"/>
              </a:rPr>
              <a:t>(действи</a:t>
            </a:r>
            <a:r>
              <a:rPr sz="1800" b="1" i="1" spc="-165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260" dirty="0">
                <a:solidFill>
                  <a:srgbClr val="00B0F0"/>
                </a:solidFill>
                <a:latin typeface="Verdana"/>
                <a:cs typeface="Verdana"/>
              </a:rPr>
              <a:t>):</a:t>
            </a:r>
            <a:endParaRPr sz="18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12700" marR="553720">
              <a:lnSpc>
                <a:spcPct val="100000"/>
              </a:lnSpc>
            </a:pPr>
            <a:r>
              <a:rPr sz="1800" b="1" i="1" spc="-195" dirty="0">
                <a:latin typeface="Verdana"/>
                <a:cs typeface="Verdana"/>
              </a:rPr>
              <a:t>При </a:t>
            </a:r>
            <a:r>
              <a:rPr sz="1800" b="1" i="1" spc="-114" dirty="0">
                <a:latin typeface="Verdana"/>
                <a:cs typeface="Verdana"/>
              </a:rPr>
              <a:t>приеме </a:t>
            </a:r>
            <a:r>
              <a:rPr sz="1800" b="1" i="1" spc="-120" dirty="0">
                <a:latin typeface="Verdana"/>
                <a:cs typeface="Verdana"/>
              </a:rPr>
              <a:t>на </a:t>
            </a:r>
            <a:r>
              <a:rPr sz="1800" b="1" i="1" spc="-80" dirty="0">
                <a:latin typeface="Verdana"/>
                <a:cs typeface="Verdana"/>
              </a:rPr>
              <a:t>работу. </a:t>
            </a:r>
            <a:r>
              <a:rPr sz="1800" b="1" i="1" spc="-105" dirty="0">
                <a:latin typeface="Verdana"/>
                <a:cs typeface="Verdana"/>
              </a:rPr>
              <a:t>Программа </a:t>
            </a:r>
            <a:r>
              <a:rPr sz="1800" b="1" i="1" spc="-75" dirty="0">
                <a:latin typeface="Verdana"/>
                <a:cs typeface="Verdana"/>
              </a:rPr>
              <a:t>пересматривается </a:t>
            </a:r>
            <a:r>
              <a:rPr sz="1800" b="1" i="1" spc="-155" dirty="0">
                <a:latin typeface="Verdana"/>
                <a:cs typeface="Verdana"/>
              </a:rPr>
              <a:t>по </a:t>
            </a:r>
            <a:r>
              <a:rPr sz="1800" b="1" i="1" spc="-60" dirty="0">
                <a:latin typeface="Verdana"/>
                <a:cs typeface="Verdana"/>
              </a:rPr>
              <a:t>мере </a:t>
            </a:r>
            <a:r>
              <a:rPr sz="1800" b="1" i="1" spc="-60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необходимости.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1868" y="347472"/>
              <a:ext cx="5277611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Первичный</a:t>
            </a:r>
            <a:r>
              <a:rPr spc="-25" dirty="0"/>
              <a:t> </a:t>
            </a:r>
            <a:r>
              <a:rPr spc="-30" dirty="0"/>
              <a:t>инструктаж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20" dirty="0"/>
              <a:t>рабочем</a:t>
            </a:r>
            <a:r>
              <a:rPr spc="-5" dirty="0"/>
              <a:t> </a:t>
            </a:r>
            <a:r>
              <a:rPr spc="-15" dirty="0"/>
              <a:t>месте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5226" y="1334261"/>
            <a:ext cx="2212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</a:tabLst>
            </a:pPr>
            <a:r>
              <a:rPr sz="1800" b="1" spc="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вь	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ин</a:t>
            </a:r>
            <a:r>
              <a:rPr sz="1800" b="1" spc="15" dirty="0">
                <a:latin typeface="Arial"/>
                <a:cs typeface="Arial"/>
              </a:rPr>
              <a:t>я</a:t>
            </a:r>
            <a:r>
              <a:rPr sz="1800" b="1" spc="-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ыми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9584" y="1334261"/>
            <a:ext cx="195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1800" b="1" dirty="0">
                <a:latin typeface="Arial"/>
                <a:cs typeface="Arial"/>
              </a:rPr>
              <a:t>на	п</a:t>
            </a:r>
            <a:r>
              <a:rPr sz="1800" b="1" spc="5" dirty="0">
                <a:latin typeface="Arial"/>
                <a:cs typeface="Arial"/>
              </a:rPr>
              <a:t>ре</a:t>
            </a:r>
            <a:r>
              <a:rPr sz="1800" b="1" dirty="0">
                <a:latin typeface="Arial"/>
                <a:cs typeface="Arial"/>
              </a:rPr>
              <a:t>дпри</a:t>
            </a:r>
            <a:r>
              <a:rPr sz="1800" b="1" spc="10" dirty="0">
                <a:latin typeface="Arial"/>
                <a:cs typeface="Arial"/>
              </a:rPr>
              <a:t>я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561" y="1334261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15" dirty="0">
                <a:latin typeface="Arial"/>
                <a:cs typeface="Arial"/>
              </a:rPr>
              <a:t>к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spc="-60" dirty="0">
                <a:latin typeface="Arial"/>
                <a:cs typeface="Arial"/>
              </a:rPr>
              <a:t>х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з,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2078" y="1334261"/>
            <a:ext cx="140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5" dirty="0">
                <a:latin typeface="Arial"/>
                <a:cs typeface="Arial"/>
              </a:rPr>
              <a:t>а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7417" y="1608531"/>
            <a:ext cx="6941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8600" algn="l"/>
                <a:tab pos="3446779" algn="l"/>
                <a:tab pos="3881120" algn="l"/>
                <a:tab pos="4852035" algn="l"/>
                <a:tab pos="6787515" algn="l"/>
              </a:tabLst>
            </a:pPr>
            <a:r>
              <a:rPr sz="1800" b="1" spc="-30" dirty="0">
                <a:latin typeface="Arial"/>
                <a:cs typeface="Arial"/>
              </a:rPr>
              <a:t>к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spc="-35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в),	пер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димы</a:t>
            </a:r>
            <a:r>
              <a:rPr sz="1800" b="1" spc="10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и	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з	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дно</a:t>
            </a:r>
            <a:r>
              <a:rPr sz="1800" b="1" spc="-3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	п</a:t>
            </a:r>
            <a:r>
              <a:rPr sz="1800" b="1" spc="-3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др</a:t>
            </a:r>
            <a:r>
              <a:rPr sz="1800" b="1" spc="1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зд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ния	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1059941"/>
            <a:ext cx="1464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B0F0"/>
                </a:solidFill>
                <a:latin typeface="Arial"/>
                <a:cs typeface="Arial"/>
              </a:rPr>
              <a:t>С</a:t>
            </a:r>
            <a:r>
              <a:rPr sz="1800" b="1" i="1" spc="-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B0F0"/>
                </a:solidFill>
                <a:latin typeface="Arial"/>
                <a:cs typeface="Arial"/>
              </a:rPr>
              <a:t>кем: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со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всеми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рендный  </a:t>
            </a:r>
            <a:r>
              <a:rPr sz="1800" b="1" spc="-15" dirty="0">
                <a:latin typeface="Arial"/>
                <a:cs typeface="Arial"/>
              </a:rPr>
              <a:t>другое;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2157476"/>
            <a:ext cx="85598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52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работниками,</a:t>
            </a:r>
            <a:r>
              <a:rPr sz="1800" b="1" spc="-5" dirty="0">
                <a:latin typeface="Arial"/>
                <a:cs typeface="Arial"/>
              </a:rPr>
              <a:t> выполняющими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новую</a:t>
            </a:r>
            <a:r>
              <a:rPr sz="1800" b="1" spc="-5" dirty="0">
                <a:latin typeface="Arial"/>
                <a:cs typeface="Arial"/>
              </a:rPr>
              <a:t> для</a:t>
            </a:r>
            <a:r>
              <a:rPr sz="1800" b="1" dirty="0">
                <a:latin typeface="Arial"/>
                <a:cs typeface="Arial"/>
              </a:rPr>
              <a:t> них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работу,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командированными,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временными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работниками;</a:t>
            </a:r>
            <a:endParaRPr sz="1800" dirty="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со</a:t>
            </a:r>
            <a:r>
              <a:rPr sz="1800" b="1" spc="4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строителями,</a:t>
            </a:r>
            <a:r>
              <a:rPr sz="1800" b="1" spc="459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выполняющими</a:t>
            </a:r>
            <a:r>
              <a:rPr sz="1800" b="1" spc="4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строительно-монтажные</a:t>
            </a:r>
            <a:r>
              <a:rPr sz="1800" b="1" spc="4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работы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endParaRPr sz="1800" dirty="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территории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действующего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предприятия;</a:t>
            </a:r>
            <a:endParaRPr sz="1800" dirty="0">
              <a:latin typeface="Arial"/>
              <a:cs typeface="Arial"/>
            </a:endParaRPr>
          </a:p>
          <a:p>
            <a:pPr marL="299085" marR="69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со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студентами</a:t>
            </a:r>
            <a:r>
              <a:rPr sz="1800" b="1" dirty="0">
                <a:latin typeface="Arial"/>
                <a:cs typeface="Arial"/>
              </a:rPr>
              <a:t> 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учащимися,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прибывшими</a:t>
            </a:r>
            <a:r>
              <a:rPr sz="1800" b="1" dirty="0">
                <a:latin typeface="Arial"/>
                <a:cs typeface="Arial"/>
              </a:rPr>
              <a:t> на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производственное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обучение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или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практику</a:t>
            </a:r>
            <a:r>
              <a:rPr sz="1800" b="1" dirty="0">
                <a:latin typeface="Arial"/>
                <a:cs typeface="Arial"/>
              </a:rPr>
              <a:t> перед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выполнением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новых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видов</a:t>
            </a:r>
            <a:r>
              <a:rPr sz="1800" b="1" spc="49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работ,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также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перед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изучением</a:t>
            </a:r>
            <a:r>
              <a:rPr sz="1800" b="1" spc="-5" dirty="0">
                <a:latin typeface="Arial"/>
                <a:cs typeface="Arial"/>
              </a:rPr>
              <a:t> каждой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новой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темы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проведении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практических занятий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учебных лабораториях, классах, мастерских,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участках,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-5" dirty="0">
                <a:latin typeface="Arial"/>
                <a:cs typeface="Arial"/>
              </a:rPr>
              <a:t> проведении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внешкольных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занятий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кружках,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секциях.</a:t>
            </a:r>
            <a:endParaRPr sz="1800" dirty="0">
              <a:latin typeface="Arial"/>
              <a:cs typeface="Arial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Microsoft Sans Serif"/>
                <a:cs typeface="Microsoft Sans Serif"/>
              </a:rPr>
              <a:t>Лица,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связанные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обслуживанием,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испытанием,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наладкой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ремонтом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оборудования, </a:t>
            </a:r>
            <a:r>
              <a:rPr sz="1800" spc="-20" dirty="0">
                <a:latin typeface="Microsoft Sans Serif"/>
                <a:cs typeface="Microsoft Sans Serif"/>
              </a:rPr>
              <a:t>использованием </a:t>
            </a:r>
            <a:r>
              <a:rPr sz="1800" spc="-15" dirty="0">
                <a:latin typeface="Microsoft Sans Serif"/>
                <a:cs typeface="Microsoft Sans Serif"/>
              </a:rPr>
              <a:t>инструмента, </a:t>
            </a:r>
            <a:r>
              <a:rPr sz="1800" spc="-10" dirty="0">
                <a:latin typeface="Microsoft Sans Serif"/>
                <a:cs typeface="Microsoft Sans Serif"/>
              </a:rPr>
              <a:t>хранением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применением </a:t>
            </a:r>
            <a:r>
              <a:rPr sz="1800" dirty="0">
                <a:latin typeface="Microsoft Sans Serif"/>
                <a:cs typeface="Microsoft Sans Serif"/>
              </a:rPr>
              <a:t>сырья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материалов,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первичный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инструктаж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рабочем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проходят.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Перечень </a:t>
            </a:r>
            <a:r>
              <a:rPr sz="1800" spc="-5" dirty="0">
                <a:solidFill>
                  <a:srgbClr val="00B0F0"/>
                </a:solidFill>
                <a:latin typeface="Microsoft Sans Serif"/>
                <a:cs typeface="Microsoft Sans Serif"/>
              </a:rPr>
              <a:t>профессий и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должностей работников, освобожденных </a:t>
            </a:r>
            <a:r>
              <a:rPr sz="1800" spc="-25" dirty="0">
                <a:latin typeface="Microsoft Sans Serif"/>
                <a:cs typeface="Microsoft Sans Serif"/>
              </a:rPr>
              <a:t>от </a:t>
            </a:r>
            <a:r>
              <a:rPr sz="1800" spc="-20" dirty="0">
                <a:latin typeface="Microsoft Sans Serif"/>
                <a:cs typeface="Microsoft Sans Serif"/>
              </a:rPr>
              <a:t>первичного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инструктажа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рабочем</a:t>
            </a:r>
            <a:r>
              <a:rPr sz="1800" spc="-15" dirty="0">
                <a:latin typeface="Microsoft Sans Serif"/>
                <a:cs typeface="Microsoft Sans Serif"/>
              </a:rPr>
              <a:t> месте,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утверждает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B0F0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предприятия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(организации) 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по </a:t>
            </a:r>
            <a:r>
              <a:rPr sz="1800" spc="-10" dirty="0">
                <a:solidFill>
                  <a:srgbClr val="00B0F0"/>
                </a:solidFill>
                <a:latin typeface="Microsoft Sans Serif"/>
                <a:cs typeface="Microsoft Sans Serif"/>
              </a:rPr>
              <a:t>согласованию </a:t>
            </a:r>
            <a:r>
              <a:rPr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с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профсоюзным </a:t>
            </a:r>
            <a:r>
              <a:rPr sz="1800" spc="-40" dirty="0">
                <a:solidFill>
                  <a:srgbClr val="00B0F0"/>
                </a:solidFill>
                <a:latin typeface="Microsoft Sans Serif"/>
                <a:cs typeface="Microsoft Sans Serif"/>
              </a:rPr>
              <a:t>комитетом </a:t>
            </a:r>
            <a:r>
              <a:rPr sz="1800" spc="-5" dirty="0">
                <a:solidFill>
                  <a:srgbClr val="00B0F0"/>
                </a:solidFill>
                <a:latin typeface="Microsoft Sans Serif"/>
                <a:cs typeface="Microsoft Sans Serif"/>
              </a:rPr>
              <a:t>и </a:t>
            </a:r>
            <a:r>
              <a:rPr sz="1800" spc="-30" dirty="0">
                <a:solidFill>
                  <a:srgbClr val="00B0F0"/>
                </a:solidFill>
                <a:latin typeface="Microsoft Sans Serif"/>
                <a:cs typeface="Microsoft Sans Serif"/>
              </a:rPr>
              <a:t>отделом </a:t>
            </a:r>
            <a:r>
              <a:rPr sz="1800" spc="-5" dirty="0">
                <a:solidFill>
                  <a:srgbClr val="00B0F0"/>
                </a:solidFill>
                <a:latin typeface="Microsoft Sans Serif"/>
                <a:cs typeface="Microsoft Sans Serif"/>
              </a:rPr>
              <a:t>(бюро, </a:t>
            </a:r>
            <a:r>
              <a:rPr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инженером)</a:t>
            </a:r>
            <a:r>
              <a:rPr sz="1800" spc="25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охраны</a:t>
            </a:r>
            <a:r>
              <a:rPr sz="1800" spc="65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труда.</a:t>
            </a:r>
            <a:endParaRPr sz="1800" dirty="0">
              <a:solidFill>
                <a:srgbClr val="00B0F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1868" y="347472"/>
              <a:ext cx="5277611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Первичный</a:t>
            </a:r>
            <a:r>
              <a:rPr spc="-25" dirty="0"/>
              <a:t> </a:t>
            </a:r>
            <a:r>
              <a:rPr spc="-30" dirty="0"/>
              <a:t>инструктаж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20" dirty="0"/>
              <a:t>рабочем</a:t>
            </a:r>
            <a:r>
              <a:rPr spc="-5" dirty="0"/>
              <a:t> </a:t>
            </a:r>
            <a:r>
              <a:rPr spc="-15" dirty="0"/>
              <a:t>месте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337309"/>
            <a:ext cx="84855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204" dirty="0">
                <a:latin typeface="Verdana"/>
                <a:cs typeface="Verdana"/>
              </a:rPr>
              <a:t>Первичный</a:t>
            </a:r>
            <a:r>
              <a:rPr sz="1800" b="1" i="1" spc="-20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инструктаж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рабочем</a:t>
            </a:r>
            <a:r>
              <a:rPr sz="1800" b="1" i="1" spc="-80" dirty="0">
                <a:latin typeface="Verdana"/>
                <a:cs typeface="Verdana"/>
              </a:rPr>
              <a:t> </a:t>
            </a:r>
            <a:r>
              <a:rPr sz="1800" b="1" i="1" spc="-15" dirty="0">
                <a:latin typeface="Verdana"/>
                <a:cs typeface="Verdana"/>
              </a:rPr>
              <a:t>месте</a:t>
            </a:r>
            <a:r>
              <a:rPr sz="1800" b="1" i="1" spc="-10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проводят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90" dirty="0">
                <a:latin typeface="Verdana"/>
                <a:cs typeface="Verdana"/>
              </a:rPr>
              <a:t>с</a:t>
            </a:r>
            <a:r>
              <a:rPr sz="1800" b="1" i="1" spc="95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каждым 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работником</a:t>
            </a:r>
            <a:r>
              <a:rPr sz="1800" b="1" i="1" spc="-95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245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учащимся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90" dirty="0">
                <a:solidFill>
                  <a:srgbClr val="00B0F0"/>
                </a:solidFill>
                <a:latin typeface="Verdana"/>
                <a:cs typeface="Verdana"/>
              </a:rPr>
              <a:t>индивидуально</a:t>
            </a:r>
            <a:r>
              <a:rPr sz="1800" b="1" i="1" spc="-1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90" dirty="0">
                <a:solidFill>
                  <a:srgbClr val="00B0F0"/>
                </a:solidFill>
                <a:latin typeface="Verdana"/>
                <a:cs typeface="Verdana"/>
              </a:rPr>
              <a:t>с </a:t>
            </a:r>
            <a:r>
              <a:rPr sz="1800" b="1" i="1" spc="-114" dirty="0">
                <a:solidFill>
                  <a:srgbClr val="00B0F0"/>
                </a:solidFill>
                <a:latin typeface="Verdana"/>
                <a:cs typeface="Verdana"/>
              </a:rPr>
              <a:t>практическим</a:t>
            </a:r>
            <a:r>
              <a:rPr sz="1800" b="1" i="1" spc="-11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00B0F0"/>
                </a:solidFill>
                <a:latin typeface="Verdana"/>
                <a:cs typeface="Verdana"/>
              </a:rPr>
              <a:t>показом 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00B0F0"/>
                </a:solidFill>
                <a:latin typeface="Verdana"/>
                <a:cs typeface="Verdana"/>
              </a:rPr>
              <a:t>безопасных</a:t>
            </a:r>
            <a:r>
              <a:rPr sz="1800" b="1" i="1" spc="-12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00B0F0"/>
                </a:solidFill>
                <a:latin typeface="Verdana"/>
                <a:cs typeface="Verdana"/>
              </a:rPr>
              <a:t>приемов</a:t>
            </a:r>
            <a:r>
              <a:rPr sz="1800" b="1" i="1" spc="-13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2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1800" b="1" i="1" spc="-2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00B0F0"/>
                </a:solidFill>
                <a:latin typeface="Verdana"/>
                <a:cs typeface="Verdana"/>
              </a:rPr>
              <a:t>методов</a:t>
            </a:r>
            <a:r>
              <a:rPr sz="1800" b="1" i="1" spc="-85" dirty="0">
                <a:solidFill>
                  <a:srgbClr val="00B0F0"/>
                </a:solidFill>
                <a:latin typeface="Verdana"/>
                <a:cs typeface="Verdana"/>
              </a:rPr>
              <a:t> труда.</a:t>
            </a:r>
            <a:r>
              <a:rPr sz="1800" b="1" i="1" spc="-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04" dirty="0">
                <a:latin typeface="Verdana"/>
                <a:cs typeface="Verdana"/>
              </a:rPr>
              <a:t>Первичный</a:t>
            </a:r>
            <a:r>
              <a:rPr sz="1800" b="1" i="1" spc="-20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инструктаж 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00B0F0"/>
                </a:solidFill>
                <a:latin typeface="Verdana"/>
                <a:cs typeface="Verdana"/>
              </a:rPr>
              <a:t>возможен </a:t>
            </a:r>
            <a:r>
              <a:rPr sz="1800" b="1" i="1" spc="90" dirty="0">
                <a:solidFill>
                  <a:srgbClr val="00B0F0"/>
                </a:solidFill>
                <a:latin typeface="Verdana"/>
                <a:cs typeface="Verdana"/>
              </a:rPr>
              <a:t>с </a:t>
            </a:r>
            <a:r>
              <a:rPr sz="1800" b="1" i="1" spc="-180" dirty="0">
                <a:solidFill>
                  <a:srgbClr val="00B0F0"/>
                </a:solidFill>
                <a:latin typeface="Verdana"/>
                <a:cs typeface="Verdana"/>
              </a:rPr>
              <a:t>группой</a:t>
            </a:r>
            <a:r>
              <a:rPr sz="1800" b="1" i="1" spc="25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04" dirty="0">
                <a:solidFill>
                  <a:srgbClr val="00B0F0"/>
                </a:solidFill>
                <a:latin typeface="Verdana"/>
                <a:cs typeface="Verdana"/>
              </a:rPr>
              <a:t>лиц,</a:t>
            </a:r>
            <a:r>
              <a:rPr sz="1800" b="1" i="1" spc="20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обслуживающих </a:t>
            </a:r>
            <a:r>
              <a:rPr sz="1800" b="1" i="1" spc="-135" dirty="0">
                <a:solidFill>
                  <a:srgbClr val="00B0F0"/>
                </a:solidFill>
                <a:latin typeface="Verdana"/>
                <a:cs typeface="Verdana"/>
              </a:rPr>
              <a:t>однотипное 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оборудование, </a:t>
            </a:r>
            <a:r>
              <a:rPr sz="1800" b="1" i="1" spc="-11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2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1800" b="1" i="1" spc="-12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3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1800" b="1" i="1" spc="-11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00B0F0"/>
                </a:solidFill>
                <a:latin typeface="Verdana"/>
                <a:cs typeface="Verdana"/>
              </a:rPr>
              <a:t>предела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х</a:t>
            </a:r>
            <a:r>
              <a:rPr sz="1800" b="1" i="1" spc="-110" dirty="0">
                <a:solidFill>
                  <a:srgbClr val="00B0F0"/>
                </a:solidFill>
                <a:latin typeface="Verdana"/>
                <a:cs typeface="Verdana"/>
              </a:rPr>
              <a:t> общег</a:t>
            </a:r>
            <a:r>
              <a:rPr sz="1800" b="1" i="1" spc="-100" dirty="0">
                <a:solidFill>
                  <a:srgbClr val="00B0F0"/>
                </a:solidFill>
                <a:latin typeface="Verdana"/>
                <a:cs typeface="Verdana"/>
              </a:rPr>
              <a:t>о</a:t>
            </a:r>
            <a:r>
              <a:rPr sz="1800" b="1" i="1" spc="-11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10" dirty="0">
                <a:solidFill>
                  <a:srgbClr val="00B0F0"/>
                </a:solidFill>
                <a:latin typeface="Verdana"/>
                <a:cs typeface="Verdana"/>
              </a:rPr>
              <a:t>рабочего </a:t>
            </a:r>
            <a:r>
              <a:rPr sz="1800" b="1" i="1" spc="-10" dirty="0">
                <a:solidFill>
                  <a:srgbClr val="00B0F0"/>
                </a:solidFill>
                <a:latin typeface="Verdana"/>
                <a:cs typeface="Verdana"/>
              </a:rPr>
              <a:t>места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.</a:t>
            </a:r>
            <a:endParaRPr sz="1800" dirty="0">
              <a:solidFill>
                <a:srgbClr val="00B0F0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i="1" spc="-100" dirty="0">
                <a:latin typeface="Verdana"/>
                <a:cs typeface="Verdana"/>
              </a:rPr>
              <a:t>Все</a:t>
            </a:r>
            <a:r>
              <a:rPr sz="1800" b="1" i="1" spc="-95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рабочие,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235" dirty="0">
                <a:latin typeface="Verdana"/>
                <a:cs typeface="Verdana"/>
              </a:rPr>
              <a:t>в</a:t>
            </a:r>
            <a:r>
              <a:rPr sz="1800" b="1" i="1" spc="-229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том</a:t>
            </a:r>
            <a:r>
              <a:rPr sz="1800" b="1" i="1" spc="-40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числе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85" dirty="0">
                <a:latin typeface="Verdana"/>
                <a:cs typeface="Verdana"/>
              </a:rPr>
              <a:t>выпускники</a:t>
            </a:r>
            <a:r>
              <a:rPr sz="1800" b="1" i="1" spc="-180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профтехучилищ,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учебно- 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производственных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(курсовых)</a:t>
            </a:r>
            <a:r>
              <a:rPr sz="1800" b="1" i="1" spc="-17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комбинатов,</a:t>
            </a:r>
            <a:r>
              <a:rPr sz="1800" b="1" i="1" spc="-114" dirty="0">
                <a:latin typeface="Verdana"/>
                <a:cs typeface="Verdana"/>
              </a:rPr>
              <a:t> после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первичного </a:t>
            </a:r>
            <a:r>
              <a:rPr sz="1800" b="1" i="1" spc="-17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инструктажа </a:t>
            </a:r>
            <a:r>
              <a:rPr sz="1800" b="1" i="1" spc="-120" dirty="0">
                <a:latin typeface="Verdana"/>
                <a:cs typeface="Verdana"/>
              </a:rPr>
              <a:t>на </a:t>
            </a:r>
            <a:r>
              <a:rPr sz="1800" b="1" i="1" spc="-85" dirty="0">
                <a:latin typeface="Verdana"/>
                <a:cs typeface="Verdana"/>
              </a:rPr>
              <a:t>рабочем </a:t>
            </a:r>
            <a:r>
              <a:rPr sz="1800" b="1" i="1" spc="-15" dirty="0">
                <a:latin typeface="Verdana"/>
                <a:cs typeface="Verdana"/>
              </a:rPr>
              <a:t>месте </a:t>
            </a:r>
            <a:r>
              <a:rPr sz="1800" b="1" i="1" spc="-215" dirty="0">
                <a:latin typeface="Verdana"/>
                <a:cs typeface="Verdana"/>
              </a:rPr>
              <a:t>должны</a:t>
            </a:r>
            <a:r>
              <a:rPr sz="1800" b="1" i="1" spc="185" dirty="0">
                <a:latin typeface="Verdana"/>
                <a:cs typeface="Verdana"/>
              </a:rPr>
              <a:t> </a:t>
            </a:r>
            <a:r>
              <a:rPr sz="1800" b="1" i="1" spc="-23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1800" b="1" i="1" spc="14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течение </a:t>
            </a:r>
            <a:r>
              <a:rPr sz="1800" b="1" i="1" spc="-180" dirty="0">
                <a:solidFill>
                  <a:srgbClr val="00B0F0"/>
                </a:solidFill>
                <a:latin typeface="Verdana"/>
                <a:cs typeface="Verdana"/>
              </a:rPr>
              <a:t>первых </a:t>
            </a:r>
            <a:r>
              <a:rPr sz="1800" b="1" i="1" spc="-240" dirty="0">
                <a:solidFill>
                  <a:srgbClr val="00B0F0"/>
                </a:solidFill>
                <a:latin typeface="Verdana"/>
                <a:cs typeface="Verdana"/>
              </a:rPr>
              <a:t>2-14</a:t>
            </a:r>
            <a:r>
              <a:rPr sz="1800" b="1" i="1" spc="13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60" dirty="0">
                <a:solidFill>
                  <a:srgbClr val="00B0F0"/>
                </a:solidFill>
                <a:latin typeface="Verdana"/>
                <a:cs typeface="Verdana"/>
              </a:rPr>
              <a:t>смен </a:t>
            </a: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65" dirty="0">
                <a:latin typeface="Verdana"/>
                <a:cs typeface="Verdana"/>
              </a:rPr>
              <a:t>(в</a:t>
            </a:r>
            <a:r>
              <a:rPr sz="1800" b="1" i="1" spc="-26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зависимости</a:t>
            </a:r>
            <a:r>
              <a:rPr sz="1800" b="1" i="1" spc="-100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от</a:t>
            </a:r>
            <a:r>
              <a:rPr sz="1800" b="1" i="1" spc="-40" dirty="0">
                <a:latin typeface="Verdana"/>
                <a:cs typeface="Verdana"/>
              </a:rPr>
              <a:t> </a:t>
            </a:r>
            <a:r>
              <a:rPr sz="1800" b="1" i="1" spc="-75" dirty="0">
                <a:latin typeface="Verdana"/>
                <a:cs typeface="Verdana"/>
              </a:rPr>
              <a:t>характера</a:t>
            </a:r>
            <a:r>
              <a:rPr sz="1800" b="1" i="1" spc="-70" dirty="0">
                <a:latin typeface="Verdana"/>
                <a:cs typeface="Verdana"/>
              </a:rPr>
              <a:t> </a:t>
            </a:r>
            <a:r>
              <a:rPr sz="1800" b="1" i="1" spc="-90" dirty="0">
                <a:latin typeface="Verdana"/>
                <a:cs typeface="Verdana"/>
              </a:rPr>
              <a:t>работы</a:t>
            </a:r>
            <a:r>
              <a:rPr sz="1800" b="1" i="1" spc="-8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,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квалификации</a:t>
            </a:r>
            <a:r>
              <a:rPr sz="1800" b="1" i="1" spc="-15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работника) 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пройти</a:t>
            </a:r>
            <a:r>
              <a:rPr sz="1800" b="1" i="1" spc="-13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00B0F0"/>
                </a:solidFill>
                <a:latin typeface="Verdana"/>
                <a:cs typeface="Verdana"/>
              </a:rPr>
              <a:t>стажировку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под</a:t>
            </a:r>
            <a:r>
              <a:rPr sz="1800" b="1" i="1" spc="-13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05" dirty="0">
                <a:solidFill>
                  <a:srgbClr val="00B0F0"/>
                </a:solidFill>
                <a:latin typeface="Verdana"/>
                <a:cs typeface="Verdana"/>
              </a:rPr>
              <a:t>руководством</a:t>
            </a:r>
            <a:r>
              <a:rPr sz="1800" b="1" i="1" spc="-1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204" dirty="0">
                <a:solidFill>
                  <a:srgbClr val="00B0F0"/>
                </a:solidFill>
                <a:latin typeface="Verdana"/>
                <a:cs typeface="Verdana"/>
              </a:rPr>
              <a:t>лиц,</a:t>
            </a:r>
            <a:r>
              <a:rPr sz="1800" b="1" i="1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00B0F0"/>
                </a:solidFill>
                <a:latin typeface="Verdana"/>
                <a:cs typeface="Verdana"/>
              </a:rPr>
              <a:t>назначенных</a:t>
            </a:r>
            <a:r>
              <a:rPr sz="1800" b="1" i="1" spc="-17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00B0F0"/>
                </a:solidFill>
                <a:latin typeface="Verdana"/>
                <a:cs typeface="Verdana"/>
              </a:rPr>
              <a:t>приказом </a:t>
            </a:r>
            <a:r>
              <a:rPr sz="1800" b="1" i="1" spc="-13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(распоряжением, решением)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по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цеху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(участку,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кооперативу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т.п.).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Verdana"/>
              <a:cs typeface="Verdana"/>
            </a:endParaRPr>
          </a:p>
          <a:p>
            <a:pPr marL="123825" marR="121285" algn="ctr">
              <a:lnSpc>
                <a:spcPct val="100000"/>
              </a:lnSpc>
            </a:pPr>
            <a:r>
              <a:rPr sz="1800" b="1" i="1" spc="-145" dirty="0">
                <a:latin typeface="Verdana"/>
                <a:cs typeface="Verdana"/>
              </a:rPr>
              <a:t>Рабочие </a:t>
            </a:r>
            <a:r>
              <a:rPr sz="1800" b="1" i="1" spc="-100" dirty="0">
                <a:latin typeface="Verdana"/>
                <a:cs typeface="Verdana"/>
              </a:rPr>
              <a:t>допускаются </a:t>
            </a:r>
            <a:r>
              <a:rPr sz="1800" b="1" i="1" spc="-170" dirty="0">
                <a:latin typeface="Verdana"/>
                <a:cs typeface="Verdana"/>
              </a:rPr>
              <a:t>к </a:t>
            </a:r>
            <a:r>
              <a:rPr sz="1800" b="1" i="1" spc="-100" dirty="0">
                <a:latin typeface="Verdana"/>
                <a:cs typeface="Verdana"/>
              </a:rPr>
              <a:t>самостоятельной </a:t>
            </a:r>
            <a:r>
              <a:rPr sz="1800" b="1" i="1" spc="-50" dirty="0">
                <a:latin typeface="Verdana"/>
                <a:cs typeface="Verdana"/>
              </a:rPr>
              <a:t>работе </a:t>
            </a:r>
            <a:r>
              <a:rPr sz="1800" b="1" i="1" spc="-114" dirty="0">
                <a:latin typeface="Verdana"/>
                <a:cs typeface="Verdana"/>
              </a:rPr>
              <a:t>после </a:t>
            </a:r>
            <a:r>
              <a:rPr sz="1800" b="1" i="1" spc="-130" dirty="0">
                <a:latin typeface="Verdana"/>
                <a:cs typeface="Verdana"/>
              </a:rPr>
              <a:t>стажировки, </a:t>
            </a:r>
            <a:r>
              <a:rPr sz="1800" b="1" i="1" spc="-605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пров</a:t>
            </a:r>
            <a:r>
              <a:rPr sz="1800" b="1" i="1" spc="-130" dirty="0">
                <a:latin typeface="Verdana"/>
                <a:cs typeface="Verdana"/>
              </a:rPr>
              <a:t>ерк</a:t>
            </a:r>
            <a:r>
              <a:rPr sz="1800" b="1" i="1" spc="-135" dirty="0">
                <a:latin typeface="Verdana"/>
                <a:cs typeface="Verdana"/>
              </a:rPr>
              <a:t>и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0" dirty="0">
                <a:latin typeface="Verdana"/>
                <a:cs typeface="Verdana"/>
              </a:rPr>
              <a:t>т</a:t>
            </a:r>
            <a:r>
              <a:rPr sz="1800" b="1" i="1" spc="-65" dirty="0">
                <a:latin typeface="Verdana"/>
                <a:cs typeface="Verdana"/>
              </a:rPr>
              <a:t>еор</a:t>
            </a:r>
            <a:r>
              <a:rPr sz="1800" b="1" i="1" spc="-70" dirty="0">
                <a:latin typeface="Verdana"/>
                <a:cs typeface="Verdana"/>
              </a:rPr>
              <a:t>е</a:t>
            </a:r>
            <a:r>
              <a:rPr sz="1800" b="1" i="1" spc="-10" dirty="0">
                <a:latin typeface="Verdana"/>
                <a:cs typeface="Verdana"/>
              </a:rPr>
              <a:t>т</a:t>
            </a:r>
            <a:r>
              <a:rPr sz="1800" b="1" i="1" spc="-240" dirty="0">
                <a:latin typeface="Verdana"/>
                <a:cs typeface="Verdana"/>
              </a:rPr>
              <a:t>и</a:t>
            </a:r>
            <a:r>
              <a:rPr sz="1800" b="1" i="1" spc="-229" dirty="0">
                <a:latin typeface="Verdana"/>
                <a:cs typeface="Verdana"/>
              </a:rPr>
              <a:t>ч</a:t>
            </a:r>
            <a:r>
              <a:rPr sz="1800" b="1" i="1" spc="-114" dirty="0">
                <a:latin typeface="Verdana"/>
                <a:cs typeface="Verdana"/>
              </a:rPr>
              <a:t>ески</a:t>
            </a:r>
            <a:r>
              <a:rPr sz="1800" b="1" i="1" spc="-110" dirty="0">
                <a:latin typeface="Verdana"/>
                <a:cs typeface="Verdana"/>
              </a:rPr>
              <a:t>х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85" dirty="0">
                <a:latin typeface="Verdana"/>
                <a:cs typeface="Verdana"/>
              </a:rPr>
              <a:t>знани</a:t>
            </a:r>
            <a:r>
              <a:rPr sz="1800" b="1" i="1" spc="-190" dirty="0">
                <a:latin typeface="Verdana"/>
                <a:cs typeface="Verdana"/>
              </a:rPr>
              <a:t>й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220" dirty="0">
                <a:latin typeface="Verdana"/>
                <a:cs typeface="Verdana"/>
              </a:rPr>
              <a:t>и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прио</a:t>
            </a:r>
            <a:r>
              <a:rPr sz="1800" b="1" i="1" spc="-50" dirty="0">
                <a:latin typeface="Verdana"/>
                <a:cs typeface="Verdana"/>
              </a:rPr>
              <a:t>бре</a:t>
            </a:r>
            <a:r>
              <a:rPr sz="1800" b="1" i="1" spc="-45" dirty="0">
                <a:latin typeface="Verdana"/>
                <a:cs typeface="Verdana"/>
              </a:rPr>
              <a:t>т</a:t>
            </a:r>
            <a:r>
              <a:rPr sz="1800" b="1" i="1" spc="-200" dirty="0">
                <a:latin typeface="Verdana"/>
                <a:cs typeface="Verdana"/>
              </a:rPr>
              <a:t>енны</a:t>
            </a:r>
            <a:r>
              <a:rPr sz="1800" b="1" i="1" spc="-170" dirty="0">
                <a:latin typeface="Verdana"/>
                <a:cs typeface="Verdana"/>
              </a:rPr>
              <a:t>х</a:t>
            </a:r>
            <a:r>
              <a:rPr sz="1800" b="1" i="1" spc="-155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навыков  </a:t>
            </a:r>
            <a:r>
              <a:rPr sz="1800" b="1" i="1" spc="-114" dirty="0">
                <a:latin typeface="Verdana"/>
                <a:cs typeface="Verdana"/>
              </a:rPr>
              <a:t>бе</a:t>
            </a:r>
            <a:r>
              <a:rPr sz="1800" b="1" i="1" spc="-90" dirty="0">
                <a:latin typeface="Verdana"/>
                <a:cs typeface="Verdana"/>
              </a:rPr>
              <a:t>з</a:t>
            </a:r>
            <a:r>
              <a:rPr sz="1800" b="1" i="1" spc="-140" dirty="0">
                <a:latin typeface="Verdana"/>
                <a:cs typeface="Verdana"/>
              </a:rPr>
              <a:t>опасны</a:t>
            </a:r>
            <a:r>
              <a:rPr sz="1800" b="1" i="1" spc="-125" dirty="0">
                <a:latin typeface="Verdana"/>
                <a:cs typeface="Verdana"/>
              </a:rPr>
              <a:t>х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80" dirty="0">
                <a:latin typeface="Verdana"/>
                <a:cs typeface="Verdana"/>
              </a:rPr>
              <a:t>способо</a:t>
            </a:r>
            <a:r>
              <a:rPr sz="1800" b="1" i="1" spc="-75" dirty="0">
                <a:latin typeface="Verdana"/>
                <a:cs typeface="Verdana"/>
              </a:rPr>
              <a:t>в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работы.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84099"/>
            <a:ext cx="5485765" cy="662305"/>
            <a:chOff x="1901317" y="284099"/>
            <a:chExt cx="5485765" cy="662305"/>
          </a:xfrm>
        </p:grpSpPr>
        <p:sp>
          <p:nvSpPr>
            <p:cNvPr id="3" name="object 3"/>
            <p:cNvSpPr/>
            <p:nvPr/>
          </p:nvSpPr>
          <p:spPr>
            <a:xfrm>
              <a:off x="1907667" y="290449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1"/>
                  </a:lnTo>
                  <a:lnTo>
                    <a:pt x="31654" y="31638"/>
                  </a:lnTo>
                  <a:lnTo>
                    <a:pt x="8493" y="65954"/>
                  </a:lnTo>
                  <a:lnTo>
                    <a:pt x="0" y="107950"/>
                  </a:lnTo>
                  <a:lnTo>
                    <a:pt x="0" y="540003"/>
                  </a:lnTo>
                  <a:lnTo>
                    <a:pt x="8493" y="582072"/>
                  </a:lnTo>
                  <a:lnTo>
                    <a:pt x="31654" y="616426"/>
                  </a:lnTo>
                  <a:lnTo>
                    <a:pt x="66008" y="639587"/>
                  </a:lnTo>
                  <a:lnTo>
                    <a:pt x="108076" y="648080"/>
                  </a:lnTo>
                  <a:lnTo>
                    <a:pt x="5364607" y="648080"/>
                  </a:lnTo>
                  <a:lnTo>
                    <a:pt x="5406675" y="639587"/>
                  </a:lnTo>
                  <a:lnTo>
                    <a:pt x="5441029" y="616426"/>
                  </a:lnTo>
                  <a:lnTo>
                    <a:pt x="5464190" y="582072"/>
                  </a:lnTo>
                  <a:lnTo>
                    <a:pt x="5472683" y="540003"/>
                  </a:lnTo>
                  <a:lnTo>
                    <a:pt x="5472683" y="107950"/>
                  </a:lnTo>
                  <a:lnTo>
                    <a:pt x="5464190" y="65954"/>
                  </a:lnTo>
                  <a:lnTo>
                    <a:pt x="5441029" y="31638"/>
                  </a:lnTo>
                  <a:lnTo>
                    <a:pt x="5406675" y="8491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90449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7950"/>
                  </a:moveTo>
                  <a:lnTo>
                    <a:pt x="8493" y="65954"/>
                  </a:lnTo>
                  <a:lnTo>
                    <a:pt x="31654" y="31638"/>
                  </a:lnTo>
                  <a:lnTo>
                    <a:pt x="66008" y="8491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1"/>
                  </a:lnTo>
                  <a:lnTo>
                    <a:pt x="5441029" y="31638"/>
                  </a:lnTo>
                  <a:lnTo>
                    <a:pt x="5464190" y="65954"/>
                  </a:lnTo>
                  <a:lnTo>
                    <a:pt x="5472683" y="107950"/>
                  </a:lnTo>
                  <a:lnTo>
                    <a:pt x="5472683" y="540003"/>
                  </a:lnTo>
                  <a:lnTo>
                    <a:pt x="5464190" y="582072"/>
                  </a:lnTo>
                  <a:lnTo>
                    <a:pt x="5441029" y="616426"/>
                  </a:lnTo>
                  <a:lnTo>
                    <a:pt x="5406675" y="639587"/>
                  </a:lnTo>
                  <a:lnTo>
                    <a:pt x="5364607" y="648080"/>
                  </a:lnTo>
                  <a:lnTo>
                    <a:pt x="108076" y="648080"/>
                  </a:lnTo>
                  <a:lnTo>
                    <a:pt x="66008" y="639587"/>
                  </a:lnTo>
                  <a:lnTo>
                    <a:pt x="31654" y="616426"/>
                  </a:lnTo>
                  <a:lnTo>
                    <a:pt x="8493" y="582072"/>
                  </a:lnTo>
                  <a:lnTo>
                    <a:pt x="0" y="540003"/>
                  </a:lnTo>
                  <a:lnTo>
                    <a:pt x="0" y="107950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1868" y="376428"/>
              <a:ext cx="5277611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Первичный</a:t>
            </a:r>
            <a:r>
              <a:rPr spc="-25" dirty="0"/>
              <a:t> </a:t>
            </a:r>
            <a:r>
              <a:rPr spc="-30" dirty="0"/>
              <a:t>инструктаж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20" dirty="0"/>
              <a:t>рабочем</a:t>
            </a:r>
            <a:r>
              <a:rPr spc="-5" dirty="0"/>
              <a:t> </a:t>
            </a:r>
            <a:r>
              <a:rPr spc="-15" dirty="0"/>
              <a:t>месте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151890"/>
            <a:ext cx="8319770" cy="441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Документы</a:t>
            </a:r>
            <a:r>
              <a:rPr sz="1800" b="1" spc="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организации: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10" dirty="0">
                <a:latin typeface="Verdana"/>
                <a:cs typeface="Verdana"/>
              </a:rPr>
              <a:t>Програм</a:t>
            </a:r>
            <a:r>
              <a:rPr sz="1800" b="1" i="1" spc="-120" dirty="0">
                <a:latin typeface="Verdana"/>
                <a:cs typeface="Verdana"/>
              </a:rPr>
              <a:t>м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перви</a:t>
            </a:r>
            <a:r>
              <a:rPr sz="1800" b="1" i="1" spc="-180" dirty="0">
                <a:latin typeface="Verdana"/>
                <a:cs typeface="Verdana"/>
              </a:rPr>
              <a:t>ч</a:t>
            </a:r>
            <a:r>
              <a:rPr sz="1800" b="1" i="1" spc="-160" dirty="0">
                <a:latin typeface="Verdana"/>
                <a:cs typeface="Verdana"/>
              </a:rPr>
              <a:t>ног</a:t>
            </a:r>
            <a:r>
              <a:rPr sz="1800" b="1" i="1" spc="-16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90" dirty="0">
                <a:latin typeface="Verdana"/>
                <a:cs typeface="Verdana"/>
              </a:rPr>
              <a:t>та</a:t>
            </a:r>
            <a:r>
              <a:rPr sz="1800" b="1" i="1" spc="-150" dirty="0">
                <a:latin typeface="Verdana"/>
                <a:cs typeface="Verdana"/>
              </a:rPr>
              <a:t>ж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охран</a:t>
            </a:r>
            <a:r>
              <a:rPr sz="1800" b="1" i="1" spc="-105" dirty="0">
                <a:latin typeface="Verdana"/>
                <a:cs typeface="Verdana"/>
              </a:rPr>
              <a:t>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тр</a:t>
            </a:r>
            <a:r>
              <a:rPr sz="1800" b="1" i="1" spc="-60" dirty="0">
                <a:latin typeface="Verdana"/>
                <a:cs typeface="Verdana"/>
              </a:rPr>
              <a:t>у</a:t>
            </a:r>
            <a:r>
              <a:rPr sz="1800" b="1" i="1" spc="-114" dirty="0">
                <a:latin typeface="Verdana"/>
                <a:cs typeface="Verdana"/>
              </a:rPr>
              <a:t>да;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</a:t>
            </a:r>
            <a:r>
              <a:rPr sz="1800" b="1" i="1" spc="-140" dirty="0">
                <a:latin typeface="Verdana"/>
                <a:cs typeface="Verdana"/>
              </a:rPr>
              <a:t>ь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200" dirty="0">
                <a:latin typeface="Verdana"/>
                <a:cs typeface="Verdana"/>
              </a:rPr>
              <a:t>ций</a:t>
            </a:r>
            <a:r>
              <a:rPr sz="1800" b="1" i="1" spc="-160" dirty="0">
                <a:latin typeface="Verdana"/>
                <a:cs typeface="Verdana"/>
              </a:rPr>
              <a:t> 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про</a:t>
            </a:r>
            <a:r>
              <a:rPr sz="1800" b="1" i="1" spc="-90" dirty="0">
                <a:latin typeface="Verdana"/>
                <a:cs typeface="Verdana"/>
              </a:rPr>
              <a:t>ф</a:t>
            </a:r>
            <a:r>
              <a:rPr sz="1800" b="1" i="1" spc="-70" dirty="0">
                <a:latin typeface="Verdana"/>
                <a:cs typeface="Verdana"/>
              </a:rPr>
              <a:t>ессия</a:t>
            </a:r>
            <a:r>
              <a:rPr sz="1800" b="1" i="1" spc="-85" dirty="0">
                <a:latin typeface="Verdana"/>
                <a:cs typeface="Verdana"/>
              </a:rPr>
              <a:t>м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25" dirty="0">
                <a:latin typeface="Verdana"/>
                <a:cs typeface="Verdana"/>
              </a:rPr>
              <a:t> видам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55" dirty="0">
                <a:latin typeface="Verdana"/>
                <a:cs typeface="Verdana"/>
              </a:rPr>
              <a:t>ра</a:t>
            </a:r>
            <a:r>
              <a:rPr sz="1800" b="1" i="1" spc="-45" dirty="0">
                <a:latin typeface="Verdana"/>
                <a:cs typeface="Verdana"/>
              </a:rPr>
              <a:t>б</a:t>
            </a:r>
            <a:r>
              <a:rPr sz="1800" b="1" i="1" spc="-110" dirty="0">
                <a:latin typeface="Verdana"/>
                <a:cs typeface="Verdana"/>
              </a:rPr>
              <a:t>от;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85" dirty="0">
                <a:latin typeface="Verdana"/>
                <a:cs typeface="Verdana"/>
              </a:rPr>
              <a:t>Журнал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регистрации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инструктажа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 </a:t>
            </a:r>
            <a:r>
              <a:rPr sz="1800" b="1" i="1" spc="-85" dirty="0">
                <a:latin typeface="Verdana"/>
                <a:cs typeface="Verdana"/>
              </a:rPr>
              <a:t>рабочем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50" dirty="0">
                <a:latin typeface="Verdana"/>
                <a:cs typeface="Verdana"/>
              </a:rPr>
              <a:t>месте;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270" dirty="0">
                <a:latin typeface="Verdana"/>
                <a:cs typeface="Verdana"/>
              </a:rPr>
              <a:t>Л</a:t>
            </a:r>
            <a:r>
              <a:rPr sz="1800" b="1" i="1" spc="-200" dirty="0">
                <a:latin typeface="Verdana"/>
                <a:cs typeface="Verdana"/>
              </a:rPr>
              <a:t>ична</a:t>
            </a:r>
            <a:r>
              <a:rPr sz="1800" b="1" i="1" spc="-190" dirty="0">
                <a:latin typeface="Verdana"/>
                <a:cs typeface="Verdana"/>
              </a:rPr>
              <a:t>я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00" dirty="0">
                <a:latin typeface="Verdana"/>
                <a:cs typeface="Verdana"/>
              </a:rPr>
              <a:t>рто</a:t>
            </a:r>
            <a:r>
              <a:rPr sz="1800" b="1" i="1" spc="-110" dirty="0">
                <a:latin typeface="Verdana"/>
                <a:cs typeface="Verdana"/>
              </a:rPr>
              <a:t>ч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прохождени</a:t>
            </a:r>
            <a:r>
              <a:rPr sz="1800" b="1" i="1" spc="-155" dirty="0">
                <a:latin typeface="Verdana"/>
                <a:cs typeface="Verdana"/>
              </a:rPr>
              <a:t>я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об</a:t>
            </a:r>
            <a:r>
              <a:rPr sz="1800" b="1" i="1" spc="-65" dirty="0">
                <a:latin typeface="Verdana"/>
                <a:cs typeface="Verdana"/>
              </a:rPr>
              <a:t>у</a:t>
            </a:r>
            <a:r>
              <a:rPr sz="1800" b="1" i="1" spc="-185" dirty="0">
                <a:latin typeface="Verdana"/>
                <a:cs typeface="Verdana"/>
              </a:rPr>
              <a:t>чен</a:t>
            </a:r>
            <a:r>
              <a:rPr sz="1800" b="1" i="1" spc="-204" dirty="0">
                <a:latin typeface="Verdana"/>
                <a:cs typeface="Verdana"/>
              </a:rPr>
              <a:t>и</a:t>
            </a:r>
            <a:r>
              <a:rPr sz="1800" b="1" i="1" spc="-250" dirty="0">
                <a:latin typeface="Verdana"/>
                <a:cs typeface="Verdana"/>
              </a:rPr>
              <a:t>я;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05" dirty="0">
                <a:latin typeface="Verdana"/>
                <a:cs typeface="Verdana"/>
              </a:rPr>
              <a:t>Документ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о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приеме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 </a:t>
            </a:r>
            <a:r>
              <a:rPr sz="1800" b="1" i="1" spc="-70" dirty="0">
                <a:latin typeface="Verdana"/>
                <a:cs typeface="Verdana"/>
              </a:rPr>
              <a:t>работу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75" dirty="0">
                <a:latin typeface="Verdana"/>
                <a:cs typeface="Verdana"/>
              </a:rPr>
              <a:t>(форма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290" dirty="0">
                <a:latin typeface="Verdana"/>
                <a:cs typeface="Verdana"/>
              </a:rPr>
              <a:t>Т-1)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80" dirty="0">
                <a:latin typeface="Verdana"/>
                <a:cs typeface="Verdana"/>
              </a:rPr>
              <a:t>контрольный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30" dirty="0">
                <a:latin typeface="Verdana"/>
                <a:cs typeface="Verdana"/>
              </a:rPr>
              <a:t>лист;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Перечень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профессий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220" dirty="0">
                <a:latin typeface="Verdana"/>
                <a:cs typeface="Verdana"/>
              </a:rPr>
              <a:t>и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30" dirty="0">
                <a:latin typeface="Verdana"/>
                <a:cs typeface="Verdana"/>
              </a:rPr>
              <a:t>должностей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работников,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освобожденных</a:t>
            </a:r>
            <a:endParaRPr sz="1800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800" b="1" i="1" spc="-50" dirty="0">
                <a:latin typeface="Verdana"/>
                <a:cs typeface="Verdana"/>
              </a:rPr>
              <a:t>о</a:t>
            </a:r>
            <a:r>
              <a:rPr sz="1800" b="1" i="1" spc="-40" dirty="0">
                <a:latin typeface="Verdana"/>
                <a:cs typeface="Verdana"/>
              </a:rPr>
              <a:t>т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перв</a:t>
            </a:r>
            <a:r>
              <a:rPr sz="1800" b="1" i="1" spc="-185" dirty="0">
                <a:latin typeface="Verdana"/>
                <a:cs typeface="Verdana"/>
              </a:rPr>
              <a:t>ичного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85" dirty="0">
                <a:latin typeface="Verdana"/>
                <a:cs typeface="Verdana"/>
              </a:rPr>
              <a:t>у</a:t>
            </a:r>
            <a:r>
              <a:rPr sz="1800" b="1" i="1" spc="-105" dirty="0">
                <a:latin typeface="Verdana"/>
                <a:cs typeface="Verdana"/>
              </a:rPr>
              <a:t>ктаж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65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н</a:t>
            </a:r>
            <a:r>
              <a:rPr sz="1800" b="1" i="1" spc="-114" dirty="0">
                <a:latin typeface="Verdana"/>
                <a:cs typeface="Verdana"/>
              </a:rPr>
              <a:t>а </a:t>
            </a:r>
            <a:r>
              <a:rPr sz="1800" b="1" i="1" spc="-85" dirty="0">
                <a:latin typeface="Verdana"/>
                <a:cs typeface="Verdana"/>
              </a:rPr>
              <a:t>рабоче</a:t>
            </a:r>
            <a:r>
              <a:rPr sz="1800" b="1" i="1" spc="-95" dirty="0">
                <a:latin typeface="Verdana"/>
                <a:cs typeface="Verdana"/>
              </a:rPr>
              <a:t>м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50" dirty="0">
                <a:latin typeface="Verdana"/>
                <a:cs typeface="Verdana"/>
              </a:rPr>
              <a:t>месте;</a:t>
            </a:r>
            <a:endParaRPr sz="1800" dirty="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00" dirty="0">
                <a:latin typeface="Verdana"/>
                <a:cs typeface="Verdana"/>
              </a:rPr>
              <a:t>Ведомост</a:t>
            </a:r>
            <a:r>
              <a:rPr sz="1800" b="1" i="1" spc="-95" dirty="0">
                <a:latin typeface="Verdana"/>
                <a:cs typeface="Verdana"/>
              </a:rPr>
              <a:t>ь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80" dirty="0">
                <a:latin typeface="Verdana"/>
                <a:cs typeface="Verdana"/>
              </a:rPr>
              <a:t>выдачи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35" dirty="0">
                <a:latin typeface="Verdana"/>
                <a:cs typeface="Verdana"/>
              </a:rPr>
              <a:t>в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54" dirty="0">
                <a:latin typeface="Verdana"/>
                <a:cs typeface="Verdana"/>
              </a:rPr>
              <a:t>ли</a:t>
            </a:r>
            <a:r>
              <a:rPr sz="1800" b="1" i="1" spc="-250" dirty="0">
                <a:latin typeface="Verdana"/>
                <a:cs typeface="Verdana"/>
              </a:rPr>
              <a:t>ч</a:t>
            </a:r>
            <a:r>
              <a:rPr sz="1800" b="1" i="1" spc="-125" dirty="0">
                <a:latin typeface="Verdana"/>
                <a:cs typeface="Verdana"/>
              </a:rPr>
              <a:t>но</a:t>
            </a:r>
            <a:r>
              <a:rPr sz="1800" b="1" i="1" spc="-110" dirty="0">
                <a:latin typeface="Verdana"/>
                <a:cs typeface="Verdana"/>
              </a:rPr>
              <a:t>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пользовани</a:t>
            </a:r>
            <a:r>
              <a:rPr sz="1800" b="1" i="1" spc="-170" dirty="0">
                <a:latin typeface="Verdana"/>
                <a:cs typeface="Verdana"/>
              </a:rPr>
              <a:t>е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спецодежд</a:t>
            </a:r>
            <a:r>
              <a:rPr sz="1800" b="1" i="1" spc="-155" dirty="0">
                <a:latin typeface="Verdana"/>
                <a:cs typeface="Verdana"/>
              </a:rPr>
              <a:t>ы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др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90" dirty="0">
                <a:latin typeface="Verdana"/>
                <a:cs typeface="Verdana"/>
              </a:rPr>
              <a:t>гих  </a:t>
            </a:r>
            <a:r>
              <a:rPr sz="1800" b="1" i="1" spc="-45" dirty="0">
                <a:latin typeface="Verdana"/>
                <a:cs typeface="Verdana"/>
              </a:rPr>
              <a:t>средств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90" dirty="0">
                <a:latin typeface="Verdana"/>
                <a:cs typeface="Verdana"/>
              </a:rPr>
              <a:t>индивидуальной</a:t>
            </a:r>
            <a:r>
              <a:rPr sz="1800" b="1" i="1" spc="-155" dirty="0">
                <a:latin typeface="Verdana"/>
                <a:cs typeface="Verdana"/>
              </a:rPr>
              <a:t> зашиты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физическим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лицам,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90" dirty="0">
                <a:latin typeface="Verdana"/>
                <a:cs typeface="Verdana"/>
              </a:rPr>
              <a:t>работающим </a:t>
            </a:r>
            <a:r>
              <a:rPr sz="1800" b="1" i="1" spc="-60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договору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35" dirty="0">
                <a:latin typeface="Verdana"/>
                <a:cs typeface="Verdana"/>
              </a:rPr>
              <a:t>подряд</a:t>
            </a:r>
            <a:r>
              <a:rPr sz="1800" b="1" i="1" spc="-125" dirty="0">
                <a:latin typeface="Verdana"/>
                <a:cs typeface="Verdana"/>
              </a:rPr>
              <a:t>а н</a:t>
            </a:r>
            <a:r>
              <a:rPr sz="1800" b="1" i="1" spc="-114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объе</a:t>
            </a:r>
            <a:r>
              <a:rPr sz="1800" b="1" i="1" spc="-125" dirty="0">
                <a:latin typeface="Verdana"/>
                <a:cs typeface="Verdana"/>
              </a:rPr>
              <a:t>к</a:t>
            </a:r>
            <a:r>
              <a:rPr sz="1800" b="1" i="1" spc="-70" dirty="0">
                <a:latin typeface="Verdana"/>
                <a:cs typeface="Verdana"/>
              </a:rPr>
              <a:t>те.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проведени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00B0F0"/>
                </a:solidFill>
                <a:latin typeface="Verdana"/>
                <a:cs typeface="Verdana"/>
              </a:rPr>
              <a:t>(действи</a:t>
            </a:r>
            <a:r>
              <a:rPr sz="1800" b="1" i="1" spc="-165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260" dirty="0">
                <a:solidFill>
                  <a:srgbClr val="00B0F0"/>
                </a:solidFill>
                <a:latin typeface="Verdana"/>
                <a:cs typeface="Verdana"/>
              </a:rPr>
              <a:t>):</a:t>
            </a:r>
            <a:endParaRPr sz="18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i="1" spc="-195" dirty="0">
                <a:latin typeface="Verdana"/>
                <a:cs typeface="Verdana"/>
              </a:rPr>
              <a:t>При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14" dirty="0">
                <a:latin typeface="Verdana"/>
                <a:cs typeface="Verdana"/>
              </a:rPr>
              <a:t>приеме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 </a:t>
            </a:r>
            <a:r>
              <a:rPr sz="1800" b="1" i="1" spc="-70" dirty="0">
                <a:latin typeface="Verdana"/>
                <a:cs typeface="Verdana"/>
              </a:rPr>
              <a:t>работу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50" dirty="0">
                <a:latin typeface="Verdana"/>
                <a:cs typeface="Verdana"/>
              </a:rPr>
              <a:t>или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при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переводе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на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85" dirty="0">
                <a:latin typeface="Verdana"/>
                <a:cs typeface="Verdana"/>
              </a:rPr>
              <a:t>новую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80" dirty="0">
                <a:latin typeface="Verdana"/>
                <a:cs typeface="Verdana"/>
              </a:rPr>
              <a:t>работу.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155" dirty="0">
                <a:latin typeface="Verdana"/>
                <a:cs typeface="Verdana"/>
              </a:rPr>
              <a:t>Прог</a:t>
            </a:r>
            <a:r>
              <a:rPr sz="1800" b="1" i="1" spc="-165" dirty="0">
                <a:latin typeface="Verdana"/>
                <a:cs typeface="Verdana"/>
              </a:rPr>
              <a:t>р</a:t>
            </a:r>
            <a:r>
              <a:rPr sz="1800" b="1" i="1" spc="-35" dirty="0">
                <a:latin typeface="Verdana"/>
                <a:cs typeface="Verdana"/>
              </a:rPr>
              <a:t>амм</a:t>
            </a:r>
            <a:r>
              <a:rPr sz="1800" b="1" i="1" spc="-25" dirty="0">
                <a:latin typeface="Verdana"/>
                <a:cs typeface="Verdana"/>
              </a:rPr>
              <a:t>а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пере</a:t>
            </a:r>
            <a:r>
              <a:rPr sz="1800" b="1" i="1" spc="5" dirty="0">
                <a:latin typeface="Verdana"/>
                <a:cs typeface="Verdana"/>
              </a:rPr>
              <a:t>сма</a:t>
            </a:r>
            <a:r>
              <a:rPr sz="1800" b="1" i="1" spc="-5" dirty="0">
                <a:latin typeface="Verdana"/>
                <a:cs typeface="Verdana"/>
              </a:rPr>
              <a:t>т</a:t>
            </a:r>
            <a:r>
              <a:rPr sz="1800" b="1" i="1" spc="-140" dirty="0">
                <a:latin typeface="Verdana"/>
                <a:cs typeface="Verdana"/>
              </a:rPr>
              <a:t>рива</a:t>
            </a:r>
            <a:r>
              <a:rPr sz="1800" b="1" i="1" spc="-30" dirty="0">
                <a:latin typeface="Verdana"/>
                <a:cs typeface="Verdana"/>
              </a:rPr>
              <a:t>ет</a:t>
            </a:r>
            <a:r>
              <a:rPr sz="1800" b="1" i="1" spc="-90" dirty="0">
                <a:latin typeface="Verdana"/>
                <a:cs typeface="Verdana"/>
              </a:rPr>
              <a:t>с</a:t>
            </a:r>
            <a:r>
              <a:rPr sz="1800" b="1" i="1" spc="-100" dirty="0">
                <a:latin typeface="Verdana"/>
                <a:cs typeface="Verdana"/>
              </a:rPr>
              <a:t>я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55" dirty="0">
                <a:latin typeface="Verdana"/>
                <a:cs typeface="Verdana"/>
              </a:rPr>
              <a:t>мер</a:t>
            </a:r>
            <a:r>
              <a:rPr sz="1800" b="1" i="1" spc="-50" dirty="0">
                <a:latin typeface="Verdana"/>
                <a:cs typeface="Verdana"/>
              </a:rPr>
              <a:t>е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необходимо</a:t>
            </a:r>
            <a:r>
              <a:rPr sz="1800" b="1" i="1" spc="-90" dirty="0">
                <a:latin typeface="Verdana"/>
                <a:cs typeface="Verdana"/>
              </a:rPr>
              <a:t>с</a:t>
            </a:r>
            <a:r>
              <a:rPr sz="1800" b="1" i="1" spc="-10" dirty="0">
                <a:latin typeface="Verdana"/>
                <a:cs typeface="Verdana"/>
              </a:rPr>
              <a:t>т</a:t>
            </a:r>
            <a:r>
              <a:rPr sz="1800" b="1" i="1" spc="-190" dirty="0">
                <a:latin typeface="Verdana"/>
                <a:cs typeface="Verdana"/>
              </a:rPr>
              <a:t>и.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6392" y="347472"/>
              <a:ext cx="3054096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3077" y="410082"/>
            <a:ext cx="2737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Повторный</a:t>
            </a:r>
            <a:r>
              <a:rPr spc="-60" dirty="0"/>
              <a:t> </a:t>
            </a:r>
            <a:r>
              <a:rPr spc="-30" dirty="0"/>
              <a:t>инструктаж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1059941"/>
            <a:ext cx="742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B0F0"/>
                </a:solidFill>
                <a:latin typeface="Arial"/>
                <a:cs typeface="Arial"/>
              </a:rPr>
              <a:t>С</a:t>
            </a:r>
            <a:r>
              <a:rPr sz="1800" b="1" i="1" spc="-9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B0F0"/>
                </a:solidFill>
                <a:latin typeface="Arial"/>
                <a:cs typeface="Arial"/>
              </a:rPr>
              <a:t>кем: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Все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088" y="1334261"/>
            <a:ext cx="378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  <a:tab pos="1576070" algn="l"/>
                <a:tab pos="3284854" algn="l"/>
              </a:tabLst>
            </a:pPr>
            <a:r>
              <a:rPr sz="1800" b="1" dirty="0">
                <a:latin typeface="Arial"/>
                <a:cs typeface="Arial"/>
              </a:rPr>
              <a:t>раб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ие,	</a:t>
            </a:r>
            <a:r>
              <a:rPr sz="1800" b="1" spc="-20" dirty="0">
                <a:latin typeface="Arial"/>
                <a:cs typeface="Arial"/>
              </a:rPr>
              <a:t>з</a:t>
            </a:r>
            <a:r>
              <a:rPr sz="1800" b="1" dirty="0">
                <a:latin typeface="Arial"/>
                <a:cs typeface="Arial"/>
              </a:rPr>
              <a:t>а	и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spc="20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spc="-65" dirty="0">
                <a:latin typeface="Arial"/>
                <a:cs typeface="Arial"/>
              </a:rPr>
              <a:t>ю</a:t>
            </a:r>
            <a:r>
              <a:rPr sz="1800" b="1" spc="5" dirty="0">
                <a:latin typeface="Arial"/>
                <a:cs typeface="Arial"/>
              </a:rPr>
              <a:t>ч</a:t>
            </a:r>
            <a:r>
              <a:rPr sz="1800" b="1" spc="-5" dirty="0">
                <a:latin typeface="Arial"/>
                <a:cs typeface="Arial"/>
              </a:rPr>
              <a:t>ени</a:t>
            </a:r>
            <a:r>
              <a:rPr sz="1800" b="1" spc="-3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м	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иц,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6448" y="1334261"/>
            <a:ext cx="3769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1205" algn="l"/>
                <a:tab pos="2425065" algn="l"/>
              </a:tabLst>
            </a:pPr>
            <a:r>
              <a:rPr sz="1800" b="1" spc="-10" dirty="0">
                <a:latin typeface="Arial"/>
                <a:cs typeface="Arial"/>
              </a:rPr>
              <a:t>освобожденных	</a:t>
            </a:r>
            <a:r>
              <a:rPr sz="1800" b="1" spc="-20" dirty="0">
                <a:latin typeface="Arial"/>
                <a:cs typeface="Arial"/>
              </a:rPr>
              <a:t>от	</a:t>
            </a:r>
            <a:r>
              <a:rPr sz="1800" b="1" spc="-5" dirty="0">
                <a:latin typeface="Arial"/>
                <a:cs typeface="Arial"/>
              </a:rPr>
              <a:t>первичного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1608531"/>
            <a:ext cx="855789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  <a:tabLst>
                <a:tab pos="2021839" algn="l"/>
                <a:tab pos="3612515" algn="l"/>
                <a:tab pos="4086860" algn="l"/>
                <a:tab pos="6051550" algn="l"/>
                <a:tab pos="7822565" algn="l"/>
              </a:tabLst>
            </a:pPr>
            <a:r>
              <a:rPr sz="1800" b="1" spc="-5" dirty="0">
                <a:latin typeface="Arial"/>
                <a:cs typeface="Arial"/>
              </a:rPr>
              <a:t>инструктажа,	независимо	</a:t>
            </a:r>
            <a:r>
              <a:rPr sz="1800" b="1" spc="-20" dirty="0">
                <a:latin typeface="Arial"/>
                <a:cs typeface="Arial"/>
              </a:rPr>
              <a:t>от	</a:t>
            </a:r>
            <a:r>
              <a:rPr sz="1800" b="1" spc="-5" dirty="0">
                <a:latin typeface="Arial"/>
                <a:cs typeface="Arial"/>
              </a:rPr>
              <a:t>квалификации,	образования,	стажа,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характера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выполняемой </a:t>
            </a:r>
            <a:r>
              <a:rPr sz="1800" b="1" spc="-15" dirty="0">
                <a:latin typeface="Arial"/>
                <a:cs typeface="Arial"/>
              </a:rPr>
              <a:t>работы.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Повторный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инструктаж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проводят:</a:t>
            </a:r>
            <a:endParaRPr sz="1800" dirty="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Индивидуально,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группой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работников,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обслуживающих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однотипное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оборудование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пределах общего рабочего места по программе </a:t>
            </a:r>
            <a:r>
              <a:rPr sz="1800" spc="-15" dirty="0">
                <a:latin typeface="Microsoft Sans Serif"/>
                <a:cs typeface="Microsoft Sans Serif"/>
              </a:rPr>
              <a:t>первичного </a:t>
            </a:r>
            <a:r>
              <a:rPr sz="1800" spc="-25" dirty="0">
                <a:latin typeface="Microsoft Sans Serif"/>
                <a:cs typeface="Microsoft Sans Serif"/>
              </a:rPr>
              <a:t>инструктажа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рабочем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полном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объеме.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19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Документы</a:t>
            </a:r>
            <a:r>
              <a:rPr sz="1800" b="1" spc="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организации: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05" dirty="0">
                <a:latin typeface="Verdana"/>
                <a:cs typeface="Verdana"/>
              </a:rPr>
              <a:t>Программа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первичного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инструктажа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по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охране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труда;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</a:t>
            </a:r>
            <a:r>
              <a:rPr sz="1800" b="1" i="1" spc="-140" dirty="0">
                <a:latin typeface="Verdana"/>
                <a:cs typeface="Verdana"/>
              </a:rPr>
              <a:t>ь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200" dirty="0">
                <a:latin typeface="Verdana"/>
                <a:cs typeface="Verdana"/>
              </a:rPr>
              <a:t>ций</a:t>
            </a:r>
            <a:r>
              <a:rPr sz="1800" b="1" i="1" spc="-160" dirty="0">
                <a:latin typeface="Verdana"/>
                <a:cs typeface="Verdana"/>
              </a:rPr>
              <a:t> 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про</a:t>
            </a:r>
            <a:r>
              <a:rPr sz="1800" b="1" i="1" spc="-85" dirty="0">
                <a:latin typeface="Verdana"/>
                <a:cs typeface="Verdana"/>
              </a:rPr>
              <a:t>ф</a:t>
            </a:r>
            <a:r>
              <a:rPr sz="1800" b="1" i="1" spc="-70" dirty="0">
                <a:latin typeface="Verdana"/>
                <a:cs typeface="Verdana"/>
              </a:rPr>
              <a:t>ессия</a:t>
            </a:r>
            <a:r>
              <a:rPr sz="1800" b="1" i="1" spc="-85" dirty="0">
                <a:latin typeface="Verdana"/>
                <a:cs typeface="Verdana"/>
              </a:rPr>
              <a:t>м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25" dirty="0">
                <a:latin typeface="Verdana"/>
                <a:cs typeface="Verdana"/>
              </a:rPr>
              <a:t> видам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80" dirty="0">
                <a:latin typeface="Verdana"/>
                <a:cs typeface="Verdana"/>
              </a:rPr>
              <a:t>работ;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330" dirty="0">
                <a:latin typeface="Verdana"/>
                <a:cs typeface="Verdana"/>
              </a:rPr>
              <a:t>Ж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50" dirty="0">
                <a:latin typeface="Verdana"/>
                <a:cs typeface="Verdana"/>
              </a:rPr>
              <a:t>р</a:t>
            </a:r>
            <a:r>
              <a:rPr sz="1800" b="1" i="1" spc="-160" dirty="0">
                <a:latin typeface="Verdana"/>
                <a:cs typeface="Verdana"/>
              </a:rPr>
              <a:t>н</a:t>
            </a:r>
            <a:r>
              <a:rPr sz="1800" b="1" i="1" spc="-155" dirty="0">
                <a:latin typeface="Verdana"/>
                <a:cs typeface="Verdana"/>
              </a:rPr>
              <a:t>а</a:t>
            </a:r>
            <a:r>
              <a:rPr sz="1800" b="1" i="1" spc="-160" dirty="0">
                <a:latin typeface="Verdana"/>
                <a:cs typeface="Verdana"/>
              </a:rPr>
              <a:t>л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75" dirty="0">
                <a:latin typeface="Verdana"/>
                <a:cs typeface="Verdana"/>
              </a:rPr>
              <a:t>у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90" dirty="0">
                <a:latin typeface="Verdana"/>
                <a:cs typeface="Verdana"/>
              </a:rPr>
              <a:t>та</a:t>
            </a:r>
            <a:r>
              <a:rPr sz="1800" b="1" i="1" spc="-150" dirty="0">
                <a:latin typeface="Verdana"/>
                <a:cs typeface="Verdana"/>
              </a:rPr>
              <a:t>ж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н</a:t>
            </a:r>
            <a:r>
              <a:rPr sz="1800" b="1" i="1" spc="-114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рабоче</a:t>
            </a:r>
            <a:r>
              <a:rPr sz="1800" b="1" i="1" spc="-95" dirty="0">
                <a:latin typeface="Verdana"/>
                <a:cs typeface="Verdana"/>
              </a:rPr>
              <a:t>м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40" dirty="0">
                <a:latin typeface="Verdana"/>
                <a:cs typeface="Verdana"/>
              </a:rPr>
              <a:t>м</a:t>
            </a:r>
            <a:r>
              <a:rPr sz="1800" b="1" i="1" spc="-50" dirty="0">
                <a:latin typeface="Verdana"/>
                <a:cs typeface="Verdana"/>
              </a:rPr>
              <a:t>есте;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270" dirty="0">
                <a:latin typeface="Verdana"/>
                <a:cs typeface="Verdana"/>
              </a:rPr>
              <a:t>Л</a:t>
            </a:r>
            <a:r>
              <a:rPr sz="1800" b="1" i="1" spc="-200" dirty="0">
                <a:latin typeface="Verdana"/>
                <a:cs typeface="Verdana"/>
              </a:rPr>
              <a:t>ична</a:t>
            </a:r>
            <a:r>
              <a:rPr sz="1800" b="1" i="1" spc="-190" dirty="0">
                <a:latin typeface="Verdana"/>
                <a:cs typeface="Verdana"/>
              </a:rPr>
              <a:t>я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00" dirty="0">
                <a:latin typeface="Verdana"/>
                <a:cs typeface="Verdana"/>
              </a:rPr>
              <a:t>рто</a:t>
            </a:r>
            <a:r>
              <a:rPr sz="1800" b="1" i="1" spc="-110" dirty="0">
                <a:latin typeface="Verdana"/>
                <a:cs typeface="Verdana"/>
              </a:rPr>
              <a:t>ч</a:t>
            </a:r>
            <a:r>
              <a:rPr sz="1800" b="1" i="1" spc="-100" dirty="0">
                <a:latin typeface="Verdana"/>
                <a:cs typeface="Verdana"/>
              </a:rPr>
              <a:t>к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прохождени</a:t>
            </a:r>
            <a:r>
              <a:rPr sz="1800" b="1" i="1" spc="-155" dirty="0">
                <a:latin typeface="Verdana"/>
                <a:cs typeface="Verdana"/>
              </a:rPr>
              <a:t>я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об</a:t>
            </a:r>
            <a:r>
              <a:rPr sz="1800" b="1" i="1" spc="-65" dirty="0">
                <a:latin typeface="Verdana"/>
                <a:cs typeface="Verdana"/>
              </a:rPr>
              <a:t>у</a:t>
            </a:r>
            <a:r>
              <a:rPr sz="1800" b="1" i="1" spc="-185" dirty="0">
                <a:latin typeface="Verdana"/>
                <a:cs typeface="Verdana"/>
              </a:rPr>
              <a:t>чен</a:t>
            </a:r>
            <a:r>
              <a:rPr sz="1800" b="1" i="1" spc="-204" dirty="0">
                <a:latin typeface="Verdana"/>
                <a:cs typeface="Verdana"/>
              </a:rPr>
              <a:t>и</a:t>
            </a:r>
            <a:r>
              <a:rPr sz="1800" b="1" i="1" spc="-215" dirty="0">
                <a:latin typeface="Verdana"/>
                <a:cs typeface="Verdana"/>
              </a:rPr>
              <a:t>я.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проведени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00B0F0"/>
                </a:solidFill>
                <a:latin typeface="Verdana"/>
                <a:cs typeface="Verdana"/>
              </a:rPr>
              <a:t>(действи</a:t>
            </a:r>
            <a:r>
              <a:rPr sz="1800" b="1" i="1" spc="-165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260" dirty="0">
                <a:solidFill>
                  <a:srgbClr val="00B0F0"/>
                </a:solidFill>
                <a:latin typeface="Verdana"/>
                <a:cs typeface="Verdana"/>
              </a:rPr>
              <a:t>):</a:t>
            </a:r>
            <a:endParaRPr sz="18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12700" marR="165100">
              <a:lnSpc>
                <a:spcPct val="99400"/>
              </a:lnSpc>
              <a:spcBef>
                <a:spcPts val="15"/>
              </a:spcBef>
            </a:pPr>
            <a:r>
              <a:rPr sz="1800" b="1" i="1" spc="-170" dirty="0">
                <a:latin typeface="Verdana"/>
                <a:cs typeface="Verdana"/>
              </a:rPr>
              <a:t>Не </a:t>
            </a:r>
            <a:r>
              <a:rPr sz="1800" b="1" i="1" spc="-120" dirty="0">
                <a:latin typeface="Verdana"/>
                <a:cs typeface="Verdana"/>
              </a:rPr>
              <a:t>реже </a:t>
            </a:r>
            <a:r>
              <a:rPr sz="1800" b="1" i="1" spc="-145" dirty="0">
                <a:latin typeface="Verdana"/>
                <a:cs typeface="Verdana"/>
              </a:rPr>
              <a:t>одного </a:t>
            </a:r>
            <a:r>
              <a:rPr sz="1800" b="1" i="1" spc="-85" dirty="0">
                <a:latin typeface="Verdana"/>
                <a:cs typeface="Verdana"/>
              </a:rPr>
              <a:t>раза </a:t>
            </a:r>
            <a:r>
              <a:rPr sz="1800" b="1" i="1" spc="-235" dirty="0">
                <a:latin typeface="Verdana"/>
                <a:cs typeface="Verdana"/>
              </a:rPr>
              <a:t>в</a:t>
            </a:r>
            <a:r>
              <a:rPr sz="1800" b="1" i="1" spc="-229" dirty="0">
                <a:latin typeface="Verdana"/>
                <a:cs typeface="Verdana"/>
              </a:rPr>
              <a:t> </a:t>
            </a:r>
            <a:r>
              <a:rPr sz="1800" b="1" i="1" spc="-275" dirty="0">
                <a:latin typeface="Verdana"/>
                <a:cs typeface="Verdana"/>
              </a:rPr>
              <a:t>6</a:t>
            </a:r>
            <a:r>
              <a:rPr sz="1800" b="1" i="1" spc="-27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месяцев. </a:t>
            </a:r>
            <a:r>
              <a:rPr sz="1800" b="1" i="1" spc="-229" dirty="0">
                <a:latin typeface="Verdana"/>
                <a:cs typeface="Verdana"/>
              </a:rPr>
              <a:t>Для </a:t>
            </a:r>
            <a:r>
              <a:rPr sz="1800" b="1" i="1" spc="-130" dirty="0">
                <a:latin typeface="Verdana"/>
                <a:cs typeface="Verdana"/>
              </a:rPr>
              <a:t>некоторых </a:t>
            </a:r>
            <a:r>
              <a:rPr sz="1800" b="1" i="1" spc="-125" dirty="0">
                <a:latin typeface="Verdana"/>
                <a:cs typeface="Verdana"/>
              </a:rPr>
              <a:t>категорий </a:t>
            </a:r>
            <a:r>
              <a:rPr sz="1800" b="1" i="1" spc="-120" dirty="0">
                <a:latin typeface="Verdana"/>
                <a:cs typeface="Verdana"/>
              </a:rPr>
              <a:t> работников </a:t>
            </a:r>
            <a:r>
              <a:rPr sz="1800" b="1" i="1" spc="-100" dirty="0">
                <a:latin typeface="Verdana"/>
                <a:cs typeface="Verdana"/>
              </a:rPr>
              <a:t>может </a:t>
            </a:r>
            <a:r>
              <a:rPr sz="1800" b="1" i="1" spc="-150" dirty="0">
                <a:latin typeface="Verdana"/>
                <a:cs typeface="Verdana"/>
              </a:rPr>
              <a:t>быть </a:t>
            </a:r>
            <a:r>
              <a:rPr sz="1800" b="1" i="1" spc="-120" dirty="0">
                <a:latin typeface="Verdana"/>
                <a:cs typeface="Verdana"/>
              </a:rPr>
              <a:t>установлен </a:t>
            </a:r>
            <a:r>
              <a:rPr sz="1800" b="1" i="1" spc="-110" dirty="0">
                <a:latin typeface="Verdana"/>
                <a:cs typeface="Verdana"/>
              </a:rPr>
              <a:t>более </a:t>
            </a:r>
            <a:r>
              <a:rPr sz="1800" b="1" i="1" spc="-185" dirty="0">
                <a:latin typeface="Verdana"/>
                <a:cs typeface="Verdana"/>
              </a:rPr>
              <a:t>продолжительный </a:t>
            </a:r>
            <a:r>
              <a:rPr sz="1800" b="1" i="1" spc="-65" dirty="0">
                <a:latin typeface="Verdana"/>
                <a:cs typeface="Verdana"/>
              </a:rPr>
              <a:t>срок </a:t>
            </a:r>
            <a:r>
              <a:rPr sz="1800" b="1" i="1" spc="-165" dirty="0">
                <a:latin typeface="Verdana"/>
                <a:cs typeface="Verdana"/>
              </a:rPr>
              <a:t>(до </a:t>
            </a:r>
            <a:r>
              <a:rPr sz="1800" b="1" i="1" spc="-605" dirty="0">
                <a:latin typeface="Verdana"/>
                <a:cs typeface="Verdana"/>
              </a:rPr>
              <a:t> </a:t>
            </a:r>
            <a:r>
              <a:rPr sz="1800" b="1" i="1" spc="-275" dirty="0">
                <a:latin typeface="Verdana"/>
                <a:cs typeface="Verdana"/>
              </a:rPr>
              <a:t>1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года</a:t>
            </a:r>
            <a:r>
              <a:rPr sz="1800" b="1" i="1" spc="-130" dirty="0">
                <a:latin typeface="Verdana"/>
                <a:cs typeface="Verdana"/>
              </a:rPr>
              <a:t>)</a:t>
            </a:r>
            <a:r>
              <a:rPr sz="1800" b="1" i="1" spc="-105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проведения.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19" y="295656"/>
            <a:ext cx="7764780" cy="1179830"/>
            <a:chOff x="807719" y="295656"/>
            <a:chExt cx="776478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19" y="295656"/>
              <a:ext cx="7764780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911" y="600456"/>
              <a:ext cx="773582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015" y="905256"/>
              <a:ext cx="2196084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9911" y="361314"/>
            <a:ext cx="801928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b="1" spc="-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Обяз</a:t>
            </a:r>
            <a:r>
              <a:rPr b="1" spc="-1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а</a:t>
            </a:r>
            <a:r>
              <a:rPr b="1" spc="1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ннос</a:t>
            </a:r>
            <a:r>
              <a:rPr b="1" spc="1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</a:t>
            </a:r>
            <a:r>
              <a:rPr b="1" spc="-10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</a:t>
            </a:r>
            <a:r>
              <a:rPr b="1" spc="-5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6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рабо</a:t>
            </a:r>
            <a:r>
              <a:rPr b="1" spc="4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</a:t>
            </a:r>
            <a:r>
              <a:rPr b="1" spc="-2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одател</a:t>
            </a:r>
            <a:r>
              <a:rPr b="1" spc="-1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я</a:t>
            </a:r>
            <a:r>
              <a:rPr b="1" spc="-5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4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в</a:t>
            </a:r>
            <a:r>
              <a:rPr b="1" spc="-3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част</a:t>
            </a:r>
            <a:r>
              <a:rPr b="1" spc="3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</a:t>
            </a:r>
            <a:r>
              <a:rPr b="1" spc="-3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3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</a:t>
            </a:r>
            <a:r>
              <a:rPr b="1" spc="3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у</a:t>
            </a:r>
            <a:r>
              <a:rPr b="1" spc="-9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чения</a:t>
            </a:r>
            <a:r>
              <a:rPr b="1" spc="-4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,</a:t>
            </a:r>
            <a:r>
              <a:rPr b="1" spc="-7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4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пров</a:t>
            </a:r>
            <a:r>
              <a:rPr b="1" spc="-2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ерки</a:t>
            </a:r>
            <a:r>
              <a:rPr b="1" spc="-2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 </a:t>
            </a:r>
            <a:r>
              <a:rPr b="1" spc="-7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знаний</a:t>
            </a:r>
            <a:r>
              <a:rPr b="1" spc="-7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0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 </a:t>
            </a:r>
            <a:r>
              <a:rPr b="1" spc="4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аттестации</a:t>
            </a:r>
            <a:r>
              <a:rPr b="1" spc="4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</a:t>
            </a:r>
            <a:r>
              <a:rPr b="1" spc="-2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</a:t>
            </a:r>
            <a:r>
              <a:rPr b="1" spc="2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  <a:r>
              <a:rPr b="1" spc="4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0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 </a:t>
            </a:r>
            <a:r>
              <a:rPr b="1" spc="-5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</a:t>
            </a:r>
            <a:r>
              <a:rPr lang="ru-RU" b="1" spc="-5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изводственной</a:t>
            </a:r>
            <a:r>
              <a:rPr b="1" spc="-5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575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3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безопасности</a:t>
            </a:r>
            <a:endParaRPr b="1" spc="30" dirty="0">
              <a:solidFill>
                <a:schemeClr val="accent4">
                  <a:lumMod val="20000"/>
                  <a:lumOff val="8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897" y="1441450"/>
            <a:ext cx="7838440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Работодатель</a:t>
            </a:r>
            <a:r>
              <a:rPr sz="1800" b="1" spc="-4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обязан </a:t>
            </a:r>
            <a:r>
              <a:rPr sz="1800" b="1" spc="-15" dirty="0">
                <a:latin typeface="Tahoma"/>
                <a:cs typeface="Tahoma"/>
              </a:rPr>
              <a:t>за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счёт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собственных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средств:</a:t>
            </a:r>
            <a:endParaRPr sz="1800" dirty="0">
              <a:latin typeface="Tahoma"/>
              <a:cs typeface="Tahoma"/>
            </a:endParaRPr>
          </a:p>
          <a:p>
            <a:pPr marL="299085" marR="68961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Tahoma"/>
                <a:cs typeface="Tahoma"/>
              </a:rPr>
              <a:t>обеспечи</a:t>
            </a:r>
            <a:r>
              <a:rPr sz="1800" b="1" spc="-10" dirty="0">
                <a:latin typeface="Tahoma"/>
                <a:cs typeface="Tahoma"/>
              </a:rPr>
              <a:t>в</a:t>
            </a:r>
            <a:r>
              <a:rPr sz="1800" b="1" dirty="0">
                <a:latin typeface="Tahoma"/>
                <a:cs typeface="Tahoma"/>
              </a:rPr>
              <a:t>ат</a:t>
            </a:r>
            <a:r>
              <a:rPr sz="1800" b="1" spc="5" dirty="0">
                <a:latin typeface="Tahoma"/>
                <a:cs typeface="Tahoma"/>
              </a:rPr>
              <a:t>ь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обучени</a:t>
            </a:r>
            <a:r>
              <a:rPr sz="1800" b="1" spc="-5" dirty="0">
                <a:latin typeface="Tahoma"/>
                <a:cs typeface="Tahoma"/>
              </a:rPr>
              <a:t>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бе</a:t>
            </a:r>
            <a:r>
              <a:rPr sz="1800" b="1" dirty="0">
                <a:latin typeface="Tahoma"/>
                <a:cs typeface="Tahoma"/>
              </a:rPr>
              <a:t>з</a:t>
            </a:r>
            <a:r>
              <a:rPr sz="1800" b="1" spc="5" dirty="0">
                <a:latin typeface="Tahoma"/>
                <a:cs typeface="Tahoma"/>
              </a:rPr>
              <a:t>опасны</a:t>
            </a:r>
            <a:r>
              <a:rPr sz="1800" b="1" spc="10" dirty="0">
                <a:latin typeface="Tahoma"/>
                <a:cs typeface="Tahoma"/>
              </a:rPr>
              <a:t>м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spc="45" dirty="0">
                <a:latin typeface="Tahoma"/>
                <a:cs typeface="Tahoma"/>
              </a:rPr>
              <a:t>етода</a:t>
            </a:r>
            <a:r>
              <a:rPr sz="1800" b="1" spc="60" dirty="0">
                <a:latin typeface="Tahoma"/>
                <a:cs typeface="Tahoma"/>
              </a:rPr>
              <a:t>м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прие</a:t>
            </a:r>
            <a:r>
              <a:rPr sz="1800" b="1" spc="-10" dirty="0">
                <a:latin typeface="Tahoma"/>
                <a:cs typeface="Tahoma"/>
              </a:rPr>
              <a:t>м</a:t>
            </a:r>
            <a:r>
              <a:rPr sz="1800" b="1" spc="50" dirty="0">
                <a:latin typeface="Tahoma"/>
                <a:cs typeface="Tahoma"/>
              </a:rPr>
              <a:t>ам  </a:t>
            </a:r>
            <a:r>
              <a:rPr sz="1800" b="1" spc="-120" dirty="0">
                <a:latin typeface="Tahoma"/>
                <a:cs typeface="Tahoma"/>
              </a:rPr>
              <a:t>в</a:t>
            </a:r>
            <a:r>
              <a:rPr sz="1800" b="1" spc="-170" dirty="0">
                <a:latin typeface="Tahoma"/>
                <a:cs typeface="Tahoma"/>
              </a:rPr>
              <a:t>ы</a:t>
            </a:r>
            <a:r>
              <a:rPr sz="1800" b="1" spc="-80" dirty="0">
                <a:latin typeface="Tahoma"/>
                <a:cs typeface="Tahoma"/>
              </a:rPr>
              <a:t>полнени</a:t>
            </a:r>
            <a:r>
              <a:rPr sz="1800" b="1" spc="-75" dirty="0">
                <a:latin typeface="Tahoma"/>
                <a:cs typeface="Tahoma"/>
              </a:rPr>
              <a:t>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работ;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Tahoma"/>
                <a:cs typeface="Tahoma"/>
              </a:rPr>
              <a:t>обеспечить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инструктаж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труда;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Tahoma"/>
                <a:cs typeface="Tahoma"/>
              </a:rPr>
              <a:t>обеспечить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стажировку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рабочих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местах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работников;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55" dirty="0">
                <a:latin typeface="Tahoma"/>
                <a:cs typeface="Tahoma"/>
              </a:rPr>
              <a:t>обесп</a:t>
            </a:r>
            <a:r>
              <a:rPr sz="1800" b="1" spc="50" dirty="0">
                <a:latin typeface="Tahoma"/>
                <a:cs typeface="Tahoma"/>
              </a:rPr>
              <a:t>е</a:t>
            </a:r>
            <a:r>
              <a:rPr sz="1800" b="1" spc="-120" dirty="0">
                <a:latin typeface="Tahoma"/>
                <a:cs typeface="Tahoma"/>
              </a:rPr>
              <a:t>чив</a:t>
            </a:r>
            <a:r>
              <a:rPr sz="1800" b="1" spc="65" dirty="0">
                <a:latin typeface="Tahoma"/>
                <a:cs typeface="Tahoma"/>
              </a:rPr>
              <a:t>а</a:t>
            </a:r>
            <a:r>
              <a:rPr sz="1800" b="1" spc="55" dirty="0">
                <a:latin typeface="Tahoma"/>
                <a:cs typeface="Tahoma"/>
              </a:rPr>
              <a:t>т</a:t>
            </a:r>
            <a:r>
              <a:rPr sz="1800" b="1" spc="-120" dirty="0">
                <a:latin typeface="Tahoma"/>
                <a:cs typeface="Tahoma"/>
              </a:rPr>
              <a:t>ь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про</a:t>
            </a:r>
            <a:r>
              <a:rPr sz="1800" b="1" spc="-40" dirty="0">
                <a:latin typeface="Tahoma"/>
                <a:cs typeface="Tahoma"/>
              </a:rPr>
              <a:t>в</a:t>
            </a:r>
            <a:r>
              <a:rPr sz="1800" b="1" dirty="0">
                <a:latin typeface="Tahoma"/>
                <a:cs typeface="Tahoma"/>
              </a:rPr>
              <a:t>ерк</a:t>
            </a:r>
            <a:r>
              <a:rPr sz="1800" b="1" spc="5" dirty="0">
                <a:latin typeface="Tahoma"/>
                <a:cs typeface="Tahoma"/>
              </a:rPr>
              <a:t>у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5" dirty="0">
                <a:latin typeface="Tahoma"/>
                <a:cs typeface="Tahoma"/>
              </a:rPr>
              <a:t>ебо</a:t>
            </a:r>
            <a:r>
              <a:rPr sz="1800" b="1" dirty="0">
                <a:latin typeface="Tahoma"/>
                <a:cs typeface="Tahoma"/>
              </a:rPr>
              <a:t>в</a:t>
            </a:r>
            <a:r>
              <a:rPr sz="1800" b="1" spc="-45" dirty="0">
                <a:latin typeface="Tahoma"/>
                <a:cs typeface="Tahoma"/>
              </a:rPr>
              <a:t>аний </a:t>
            </a:r>
            <a:r>
              <a:rPr sz="1800" b="1" spc="25" dirty="0">
                <a:latin typeface="Tahoma"/>
                <a:cs typeface="Tahoma"/>
              </a:rPr>
              <a:t>охр</a:t>
            </a:r>
            <a:r>
              <a:rPr sz="1800" b="1" spc="20" dirty="0">
                <a:latin typeface="Tahoma"/>
                <a:cs typeface="Tahoma"/>
              </a:rPr>
              <a:t>а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-130" dirty="0">
                <a:latin typeface="Tahoma"/>
                <a:cs typeface="Tahoma"/>
              </a:rPr>
              <a:t>ы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руда</a:t>
            </a:r>
            <a:endParaRPr sz="18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800" b="1" spc="-30" dirty="0">
                <a:latin typeface="Tahoma"/>
                <a:cs typeface="Tahoma"/>
              </a:rPr>
              <a:t>работников;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Работодатель </a:t>
            </a:r>
            <a:r>
              <a:rPr sz="1800" b="1" spc="-35" dirty="0">
                <a:latin typeface="Tahoma"/>
                <a:cs typeface="Tahoma"/>
              </a:rPr>
              <a:t>обязан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не </a:t>
            </a: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допускать </a:t>
            </a:r>
            <a:r>
              <a:rPr sz="1800" b="1" spc="-120" dirty="0">
                <a:solidFill>
                  <a:srgbClr val="00B0F0"/>
                </a:solidFill>
                <a:latin typeface="Tahoma"/>
                <a:cs typeface="Tahoma"/>
              </a:rPr>
              <a:t>к </a:t>
            </a:r>
            <a:r>
              <a:rPr sz="1800" b="1" spc="55" dirty="0">
                <a:solidFill>
                  <a:srgbClr val="00B0F0"/>
                </a:solidFill>
                <a:latin typeface="Tahoma"/>
                <a:cs typeface="Tahoma"/>
              </a:rPr>
              <a:t>работе </a:t>
            </a:r>
            <a:r>
              <a:rPr sz="1800" b="1" spc="-80" dirty="0">
                <a:latin typeface="Tahoma"/>
                <a:cs typeface="Tahoma"/>
              </a:rPr>
              <a:t>лиц, </a:t>
            </a:r>
            <a:r>
              <a:rPr sz="1800" b="1" spc="-10" dirty="0">
                <a:latin typeface="Tahoma"/>
                <a:cs typeface="Tahoma"/>
              </a:rPr>
              <a:t>не </a:t>
            </a:r>
            <a:r>
              <a:rPr sz="1800" b="1" spc="-25" dirty="0">
                <a:latin typeface="Tahoma"/>
                <a:cs typeface="Tahoma"/>
              </a:rPr>
              <a:t>прошедших </a:t>
            </a:r>
            <a:r>
              <a:rPr sz="1800" b="1" spc="-135" dirty="0">
                <a:latin typeface="Tahoma"/>
                <a:cs typeface="Tahoma"/>
              </a:rPr>
              <a:t>в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установленном </a:t>
            </a:r>
            <a:r>
              <a:rPr sz="1800" b="1" spc="-30" dirty="0">
                <a:latin typeface="Tahoma"/>
                <a:cs typeface="Tahoma"/>
              </a:rPr>
              <a:t>порядке </a:t>
            </a:r>
            <a:r>
              <a:rPr sz="1800" b="1" spc="-15" dirty="0">
                <a:latin typeface="Tahoma"/>
                <a:cs typeface="Tahoma"/>
              </a:rPr>
              <a:t>обучение, </a:t>
            </a:r>
            <a:r>
              <a:rPr sz="1800" b="1" spc="-10" dirty="0">
                <a:latin typeface="Tahoma"/>
                <a:cs typeface="Tahoma"/>
              </a:rPr>
              <a:t>инструктаж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20" dirty="0">
                <a:latin typeface="Tahoma"/>
                <a:cs typeface="Tahoma"/>
              </a:rPr>
              <a:t>проверку </a:t>
            </a:r>
            <a:r>
              <a:rPr sz="1800" b="1" spc="-70" dirty="0">
                <a:latin typeface="Tahoma"/>
                <a:cs typeface="Tahoma"/>
              </a:rPr>
              <a:t>знаний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</a:t>
            </a:r>
            <a:r>
              <a:rPr sz="1800" b="1" spc="-5" dirty="0">
                <a:latin typeface="Tahoma"/>
                <a:cs typeface="Tahoma"/>
              </a:rPr>
              <a:t>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15" dirty="0">
                <a:latin typeface="Tahoma"/>
                <a:cs typeface="Tahoma"/>
              </a:rPr>
              <a:t>т</a:t>
            </a:r>
            <a:r>
              <a:rPr sz="1800" b="1" spc="40" dirty="0">
                <a:latin typeface="Tahoma"/>
                <a:cs typeface="Tahoma"/>
              </a:rPr>
              <a:t>руда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пром</a:t>
            </a:r>
            <a:r>
              <a:rPr sz="1800" b="1" spc="-75" dirty="0">
                <a:latin typeface="Tahoma"/>
                <a:cs typeface="Tahoma"/>
              </a:rPr>
              <a:t>ышленно</a:t>
            </a:r>
            <a:r>
              <a:rPr sz="1800" b="1" spc="-65" dirty="0">
                <a:latin typeface="Tahoma"/>
                <a:cs typeface="Tahoma"/>
              </a:rPr>
              <a:t>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бе</a:t>
            </a:r>
            <a:r>
              <a:rPr sz="1800" b="1" dirty="0">
                <a:latin typeface="Tahoma"/>
                <a:cs typeface="Tahoma"/>
              </a:rPr>
              <a:t>з</a:t>
            </a:r>
            <a:r>
              <a:rPr sz="1800" b="1" spc="30" dirty="0">
                <a:latin typeface="Tahoma"/>
                <a:cs typeface="Tahoma"/>
              </a:rPr>
              <a:t>опасност</a:t>
            </a:r>
            <a:r>
              <a:rPr sz="1800" b="1" spc="55" dirty="0">
                <a:latin typeface="Tahoma"/>
                <a:cs typeface="Tahoma"/>
              </a:rPr>
              <a:t>и</a:t>
            </a:r>
            <a:r>
              <a:rPr sz="1800" b="1" spc="-6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4651" y="5481828"/>
            <a:ext cx="7566659" cy="943610"/>
            <a:chOff x="644651" y="5481828"/>
            <a:chExt cx="7566659" cy="9436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1" y="5481828"/>
              <a:ext cx="7566659" cy="9433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5573" y="5593600"/>
              <a:ext cx="7345045" cy="720090"/>
            </a:xfrm>
            <a:custGeom>
              <a:avLst/>
              <a:gdLst/>
              <a:ahLst/>
              <a:cxnLst/>
              <a:rect l="l" t="t" r="r" b="b"/>
              <a:pathLst>
                <a:path w="7345045" h="720089">
                  <a:moveTo>
                    <a:pt x="7224852" y="0"/>
                  </a:moveTo>
                  <a:lnTo>
                    <a:pt x="120015" y="0"/>
                  </a:lnTo>
                  <a:lnTo>
                    <a:pt x="73300" y="9429"/>
                  </a:lnTo>
                  <a:lnTo>
                    <a:pt x="35152" y="35147"/>
                  </a:lnTo>
                  <a:lnTo>
                    <a:pt x="9431" y="73294"/>
                  </a:lnTo>
                  <a:lnTo>
                    <a:pt x="0" y="120014"/>
                  </a:lnTo>
                  <a:lnTo>
                    <a:pt x="0" y="600062"/>
                  </a:lnTo>
                  <a:lnTo>
                    <a:pt x="9431" y="646777"/>
                  </a:lnTo>
                  <a:lnTo>
                    <a:pt x="35152" y="684925"/>
                  </a:lnTo>
                  <a:lnTo>
                    <a:pt x="73300" y="710645"/>
                  </a:lnTo>
                  <a:lnTo>
                    <a:pt x="120015" y="720077"/>
                  </a:lnTo>
                  <a:lnTo>
                    <a:pt x="7224852" y="720077"/>
                  </a:lnTo>
                  <a:lnTo>
                    <a:pt x="7271572" y="710645"/>
                  </a:lnTo>
                  <a:lnTo>
                    <a:pt x="7309719" y="684925"/>
                  </a:lnTo>
                  <a:lnTo>
                    <a:pt x="7335437" y="646777"/>
                  </a:lnTo>
                  <a:lnTo>
                    <a:pt x="7344867" y="600062"/>
                  </a:lnTo>
                  <a:lnTo>
                    <a:pt x="7344867" y="120014"/>
                  </a:lnTo>
                  <a:lnTo>
                    <a:pt x="7335437" y="73294"/>
                  </a:lnTo>
                  <a:lnTo>
                    <a:pt x="7309719" y="35147"/>
                  </a:lnTo>
                  <a:lnTo>
                    <a:pt x="7271572" y="9429"/>
                  </a:lnTo>
                  <a:lnTo>
                    <a:pt x="7224852" y="0"/>
                  </a:lnTo>
                  <a:close/>
                </a:path>
              </a:pathLst>
            </a:custGeom>
            <a:solidFill>
              <a:srgbClr val="B3C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573" y="5593600"/>
              <a:ext cx="7345045" cy="720090"/>
            </a:xfrm>
            <a:custGeom>
              <a:avLst/>
              <a:gdLst/>
              <a:ahLst/>
              <a:cxnLst/>
              <a:rect l="l" t="t" r="r" b="b"/>
              <a:pathLst>
                <a:path w="7345045" h="720089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224852" y="0"/>
                  </a:lnTo>
                  <a:lnTo>
                    <a:pt x="7271572" y="9429"/>
                  </a:lnTo>
                  <a:lnTo>
                    <a:pt x="7309719" y="35147"/>
                  </a:lnTo>
                  <a:lnTo>
                    <a:pt x="7335437" y="73294"/>
                  </a:lnTo>
                  <a:lnTo>
                    <a:pt x="7344867" y="120014"/>
                  </a:lnTo>
                  <a:lnTo>
                    <a:pt x="7344867" y="600062"/>
                  </a:lnTo>
                  <a:lnTo>
                    <a:pt x="7335437" y="646777"/>
                  </a:lnTo>
                  <a:lnTo>
                    <a:pt x="7309719" y="684925"/>
                  </a:lnTo>
                  <a:lnTo>
                    <a:pt x="7271572" y="710645"/>
                  </a:lnTo>
                  <a:lnTo>
                    <a:pt x="7224852" y="720077"/>
                  </a:lnTo>
                  <a:lnTo>
                    <a:pt x="120015" y="720077"/>
                  </a:lnTo>
                  <a:lnTo>
                    <a:pt x="73300" y="710645"/>
                  </a:lnTo>
                  <a:lnTo>
                    <a:pt x="35152" y="684925"/>
                  </a:lnTo>
                  <a:lnTo>
                    <a:pt x="9431" y="646777"/>
                  </a:lnTo>
                  <a:lnTo>
                    <a:pt x="0" y="600062"/>
                  </a:lnTo>
                  <a:lnTo>
                    <a:pt x="0" y="120014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2680" y="5692546"/>
            <a:ext cx="657923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 err="1">
                <a:latin typeface="Tahoma"/>
                <a:cs typeface="Tahoma"/>
              </a:rPr>
              <a:t>Статья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35" dirty="0" smtClean="0">
                <a:latin typeface="Tahoma"/>
                <a:cs typeface="Tahoma"/>
              </a:rPr>
              <a:t>21</a:t>
            </a:r>
            <a:r>
              <a:rPr lang="ru-RU" sz="1600" b="1" spc="-125" dirty="0" smtClean="0">
                <a:latin typeface="Tahoma"/>
                <a:cs typeface="Tahoma"/>
              </a:rPr>
              <a:t>4 </a:t>
            </a:r>
            <a:r>
              <a:rPr sz="1600" b="1" spc="-220" dirty="0" smtClean="0">
                <a:latin typeface="Tahoma"/>
                <a:cs typeface="Tahoma"/>
              </a:rPr>
              <a:t>ТК</a:t>
            </a:r>
            <a:r>
              <a:rPr sz="1600" b="1" spc="-20" dirty="0" smtClean="0">
                <a:latin typeface="Tahoma"/>
                <a:cs typeface="Tahoma"/>
              </a:rPr>
              <a:t> </a:t>
            </a:r>
            <a:r>
              <a:rPr sz="1600" b="1" spc="-170" dirty="0" smtClean="0">
                <a:latin typeface="Tahoma"/>
                <a:cs typeface="Tahoma"/>
              </a:rPr>
              <a:t>Р</a:t>
            </a:r>
            <a:r>
              <a:rPr sz="1600" b="1" spc="-130" dirty="0" smtClean="0">
                <a:latin typeface="Tahoma"/>
                <a:cs typeface="Tahoma"/>
              </a:rPr>
              <a:t>Ф.</a:t>
            </a:r>
            <a:r>
              <a:rPr sz="1600" b="1" dirty="0" smtClean="0">
                <a:latin typeface="Tahoma"/>
                <a:cs typeface="Tahoma"/>
              </a:rPr>
              <a:t> </a:t>
            </a:r>
            <a:r>
              <a:rPr sz="1600" b="1" spc="75" dirty="0">
                <a:latin typeface="Tahoma"/>
                <a:cs typeface="Tahoma"/>
              </a:rPr>
              <a:t>О</a:t>
            </a:r>
            <a:r>
              <a:rPr sz="1600" b="1" spc="65" dirty="0">
                <a:latin typeface="Tahoma"/>
                <a:cs typeface="Tahoma"/>
              </a:rPr>
              <a:t>б</a:t>
            </a:r>
            <a:r>
              <a:rPr sz="1600" b="1" spc="-70" dirty="0">
                <a:latin typeface="Tahoma"/>
                <a:cs typeface="Tahoma"/>
              </a:rPr>
              <a:t>язанн</a:t>
            </a:r>
            <a:r>
              <a:rPr sz="1600" b="1" spc="30" dirty="0">
                <a:latin typeface="Tahoma"/>
                <a:cs typeface="Tahoma"/>
              </a:rPr>
              <a:t>ост</a:t>
            </a:r>
            <a:r>
              <a:rPr sz="1600" b="1" spc="40" dirty="0">
                <a:latin typeface="Tahoma"/>
                <a:cs typeface="Tahoma"/>
              </a:rPr>
              <a:t>и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65" dirty="0">
                <a:latin typeface="Tahoma"/>
                <a:cs typeface="Tahoma"/>
              </a:rPr>
              <a:t>ра</a:t>
            </a:r>
            <a:r>
              <a:rPr sz="1600" b="1" spc="35" dirty="0">
                <a:latin typeface="Tahoma"/>
                <a:cs typeface="Tahoma"/>
              </a:rPr>
              <a:t>ботод</a:t>
            </a:r>
            <a:r>
              <a:rPr sz="1600" b="1" spc="40" dirty="0">
                <a:latin typeface="Tahoma"/>
                <a:cs typeface="Tahoma"/>
              </a:rPr>
              <a:t>а</a:t>
            </a:r>
            <a:r>
              <a:rPr sz="1600" b="1" spc="-35" dirty="0">
                <a:latin typeface="Tahoma"/>
                <a:cs typeface="Tahoma"/>
              </a:rPr>
              <a:t>те</a:t>
            </a:r>
            <a:r>
              <a:rPr sz="1600" b="1" spc="-45" dirty="0">
                <a:latin typeface="Tahoma"/>
                <a:cs typeface="Tahoma"/>
              </a:rPr>
              <a:t>л</a:t>
            </a:r>
            <a:r>
              <a:rPr sz="1600" b="1" spc="-145" dirty="0">
                <a:latin typeface="Tahoma"/>
                <a:cs typeface="Tahoma"/>
              </a:rPr>
              <a:t>я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п</a:t>
            </a:r>
            <a:r>
              <a:rPr sz="1600" b="1" spc="-25" dirty="0">
                <a:latin typeface="Tahoma"/>
                <a:cs typeface="Tahoma"/>
              </a:rPr>
              <a:t>о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обеспечению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ahoma"/>
                <a:cs typeface="Tahoma"/>
              </a:rPr>
              <a:t>безопасных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условий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85" dirty="0">
                <a:latin typeface="Tahoma"/>
                <a:cs typeface="Tahoma"/>
              </a:rPr>
              <a:t>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охраны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30" dirty="0">
                <a:latin typeface="Tahoma"/>
                <a:cs typeface="Tahoma"/>
              </a:rPr>
              <a:t>труда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6392" y="347472"/>
              <a:ext cx="3358896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3077" y="410082"/>
            <a:ext cx="3042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Внеплановый</a:t>
            </a:r>
            <a:r>
              <a:rPr spc="-45" dirty="0"/>
              <a:t> </a:t>
            </a:r>
            <a:r>
              <a:rPr spc="-30" dirty="0"/>
              <a:t>инструктаж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1059941"/>
            <a:ext cx="8559165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solidFill>
                  <a:srgbClr val="00B0F0"/>
                </a:solidFill>
                <a:latin typeface="Arial"/>
                <a:cs typeface="Arial"/>
              </a:rPr>
              <a:t>Когда: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871855" algn="l"/>
                <a:tab pos="2123440" algn="l"/>
                <a:tab pos="2418080" algn="l"/>
                <a:tab pos="3635375" algn="l"/>
                <a:tab pos="4530090" algn="l"/>
                <a:tab pos="5111115" algn="l"/>
                <a:tab pos="7178040" algn="l"/>
              </a:tabLst>
            </a:pPr>
            <a:r>
              <a:rPr sz="1800" b="1" dirty="0">
                <a:latin typeface="Arial"/>
                <a:cs typeface="Arial"/>
              </a:rPr>
              <a:t>при	</a:t>
            </a:r>
            <a:r>
              <a:rPr sz="1800" b="1" spc="-5" dirty="0">
                <a:latin typeface="Arial"/>
                <a:cs typeface="Arial"/>
              </a:rPr>
              <a:t>введении	</a:t>
            </a:r>
            <a:r>
              <a:rPr sz="1800" b="1" dirty="0">
                <a:latin typeface="Arial"/>
                <a:cs typeface="Arial"/>
              </a:rPr>
              <a:t>в	действие	новых	или	</a:t>
            </a:r>
            <a:r>
              <a:rPr sz="1800" b="1" spc="-5" dirty="0">
                <a:latin typeface="Arial"/>
                <a:cs typeface="Arial"/>
              </a:rPr>
              <a:t>переработанных	</a:t>
            </a:r>
            <a:r>
              <a:rPr sz="1800" b="1" spc="-10" dirty="0">
                <a:latin typeface="Arial"/>
                <a:cs typeface="Arial"/>
              </a:rPr>
              <a:t>стандартов,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правил,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инструкций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10" dirty="0">
                <a:latin typeface="Arial"/>
                <a:cs typeface="Arial"/>
              </a:rPr>
              <a:t> охране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труда,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 </a:t>
            </a:r>
            <a:r>
              <a:rPr sz="1800" b="1" spc="-20" dirty="0">
                <a:latin typeface="Arial"/>
                <a:cs typeface="Arial"/>
              </a:rPr>
              <a:t>также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изменений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 ним;</a:t>
            </a:r>
            <a:endParaRPr sz="1800" dirty="0">
              <a:latin typeface="Arial"/>
              <a:cs typeface="Arial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10" dirty="0">
                <a:latin typeface="Arial"/>
                <a:cs typeface="Arial"/>
              </a:rPr>
              <a:t>изменении </a:t>
            </a:r>
            <a:r>
              <a:rPr sz="1800" b="1" spc="-15" dirty="0">
                <a:latin typeface="Arial"/>
                <a:cs typeface="Arial"/>
              </a:rPr>
              <a:t>технологического </a:t>
            </a:r>
            <a:r>
              <a:rPr sz="1800" b="1" spc="-5" dirty="0">
                <a:latin typeface="Arial"/>
                <a:cs typeface="Arial"/>
              </a:rPr>
              <a:t>процесса, замене или </a:t>
            </a:r>
            <a:r>
              <a:rPr sz="1800" b="1" spc="-10" dirty="0">
                <a:latin typeface="Arial"/>
                <a:cs typeface="Arial"/>
              </a:rPr>
              <a:t>модернизации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оборудования,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приспособлений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инструмента,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исходного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сырья,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материалов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других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факторов,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влияющих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безопасность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труда;</a:t>
            </a:r>
            <a:endParaRPr sz="1800" dirty="0">
              <a:latin typeface="Arial"/>
              <a:cs typeface="Arial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5" dirty="0">
                <a:latin typeface="Arial"/>
                <a:cs typeface="Arial"/>
              </a:rPr>
              <a:t>нарушении работающими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учащимися </a:t>
            </a:r>
            <a:r>
              <a:rPr sz="1800" b="1" spc="-10" dirty="0">
                <a:latin typeface="Arial"/>
                <a:cs typeface="Arial"/>
              </a:rPr>
              <a:t>требований безопасности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труда, </a:t>
            </a:r>
            <a:r>
              <a:rPr sz="1800" b="1" spc="-15" dirty="0">
                <a:latin typeface="Arial"/>
                <a:cs typeface="Arial"/>
              </a:rPr>
              <a:t>которые </a:t>
            </a:r>
            <a:r>
              <a:rPr sz="1800" b="1" dirty="0">
                <a:latin typeface="Arial"/>
                <a:cs typeface="Arial"/>
              </a:rPr>
              <a:t>могут </a:t>
            </a:r>
            <a:r>
              <a:rPr sz="1800" b="1" spc="-10" dirty="0">
                <a:latin typeface="Arial"/>
                <a:cs typeface="Arial"/>
              </a:rPr>
              <a:t>привести </a:t>
            </a:r>
            <a:r>
              <a:rPr sz="1800" b="1" spc="-5" dirty="0">
                <a:latin typeface="Arial"/>
                <a:cs typeface="Arial"/>
              </a:rPr>
              <a:t>или привели </a:t>
            </a:r>
            <a:r>
              <a:rPr sz="1800" b="1" dirty="0">
                <a:latin typeface="Arial"/>
                <a:cs typeface="Arial"/>
              </a:rPr>
              <a:t>к </a:t>
            </a:r>
            <a:r>
              <a:rPr sz="1800" b="1" spc="-5" dirty="0">
                <a:latin typeface="Arial"/>
                <a:cs typeface="Arial"/>
              </a:rPr>
              <a:t>травме, аварии, </a:t>
            </a:r>
            <a:r>
              <a:rPr sz="1800" b="1" spc="-10" dirty="0">
                <a:latin typeface="Arial"/>
                <a:cs typeface="Arial"/>
              </a:rPr>
              <a:t>взрыву </a:t>
            </a:r>
            <a:r>
              <a:rPr sz="1800" b="1" spc="-5" dirty="0">
                <a:latin typeface="Arial"/>
                <a:cs typeface="Arial"/>
              </a:rPr>
              <a:t> или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пожару,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отравлению;</a:t>
            </a:r>
            <a:endParaRPr sz="1800" dirty="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требованию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органов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надзора;</a:t>
            </a:r>
            <a:endParaRPr sz="18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перерывах</a:t>
            </a:r>
            <a:r>
              <a:rPr sz="1800" b="1" dirty="0">
                <a:latin typeface="Arial"/>
                <a:cs typeface="Arial"/>
              </a:rPr>
              <a:t> 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работе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работ,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которым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предъявляют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дополнительные (повышенные) </a:t>
            </a:r>
            <a:r>
              <a:rPr sz="1800" b="1" spc="-10" dirty="0">
                <a:latin typeface="Arial"/>
                <a:cs typeface="Arial"/>
              </a:rPr>
              <a:t>требования безопасности </a:t>
            </a:r>
            <a:r>
              <a:rPr sz="1800" b="1" spc="-20" dirty="0">
                <a:latin typeface="Arial"/>
                <a:cs typeface="Arial"/>
              </a:rPr>
              <a:t>труда более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чем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5" dirty="0">
                <a:latin typeface="Arial"/>
                <a:cs typeface="Arial"/>
              </a:rPr>
              <a:t> 30 </a:t>
            </a:r>
            <a:r>
              <a:rPr sz="1800" b="1" spc="-10" dirty="0">
                <a:latin typeface="Arial"/>
                <a:cs typeface="Arial"/>
              </a:rPr>
              <a:t>календарных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дней,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 </a:t>
            </a:r>
            <a:r>
              <a:rPr sz="1800" b="1" spc="-5" dirty="0">
                <a:latin typeface="Arial"/>
                <a:cs typeface="Arial"/>
              </a:rPr>
              <a:t>для </a:t>
            </a:r>
            <a:r>
              <a:rPr sz="1800" b="1" spc="-10" dirty="0">
                <a:latin typeface="Arial"/>
                <a:cs typeface="Arial"/>
              </a:rPr>
              <a:t>остальных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работ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60 дней.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Внеплановый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инструктаж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проводят:</a:t>
            </a:r>
            <a:endParaRPr sz="18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Индивидуально,</a:t>
            </a:r>
            <a:endParaRPr sz="18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группой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работников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одной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профессии.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18745" marR="114300" algn="ctr">
              <a:lnSpc>
                <a:spcPct val="100000"/>
              </a:lnSpc>
            </a:pP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Объем</a:t>
            </a:r>
            <a:r>
              <a:rPr sz="1800" spc="1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800" spc="4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инструктажа</a:t>
            </a:r>
            <a:r>
              <a:rPr sz="1800" spc="5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B0F0"/>
                </a:solidFill>
                <a:latin typeface="Microsoft Sans Serif"/>
                <a:cs typeface="Microsoft Sans Serif"/>
              </a:rPr>
              <a:t>определяют</a:t>
            </a:r>
            <a:r>
              <a:rPr sz="1800" spc="2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каждом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конкретном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случае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в </a:t>
            </a:r>
            <a:r>
              <a:rPr sz="1800" spc="-459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800" spc="5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B0F0"/>
                </a:solidFill>
                <a:latin typeface="Microsoft Sans Serif"/>
                <a:cs typeface="Microsoft Sans Serif"/>
              </a:rPr>
              <a:t>от</a:t>
            </a:r>
            <a:r>
              <a:rPr sz="1800" spc="25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B0F0"/>
                </a:solidFill>
                <a:latin typeface="Microsoft Sans Serif"/>
                <a:cs typeface="Microsoft Sans Serif"/>
              </a:rPr>
              <a:t>причин</a:t>
            </a:r>
            <a:r>
              <a:rPr sz="1800" spc="2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00B0F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Microsoft Sans Serif"/>
                <a:cs typeface="Microsoft Sans Serif"/>
              </a:rPr>
              <a:t>обстоятельств,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вызвавших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необходимость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проведения.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6392" y="347472"/>
              <a:ext cx="3358896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3077" y="410082"/>
            <a:ext cx="3042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Внеплановый</a:t>
            </a:r>
            <a:r>
              <a:rPr spc="-45" dirty="0"/>
              <a:t> </a:t>
            </a:r>
            <a:r>
              <a:rPr spc="-30" dirty="0"/>
              <a:t>инструктаж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B0F0"/>
                </a:solidFill>
              </a:rPr>
              <a:t>Документы</a:t>
            </a:r>
            <a:r>
              <a:rPr spc="45" dirty="0">
                <a:solidFill>
                  <a:srgbClr val="00B0F0"/>
                </a:solidFill>
              </a:rPr>
              <a:t> </a:t>
            </a:r>
            <a:r>
              <a:rPr spc="-10" dirty="0">
                <a:solidFill>
                  <a:srgbClr val="00B0F0"/>
                </a:solidFill>
              </a:rPr>
              <a:t>организации:</a:t>
            </a:r>
          </a:p>
          <a:p>
            <a:pPr marL="309880" indent="-28702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11150" algn="l"/>
              </a:tabLst>
            </a:pPr>
            <a:r>
              <a:rPr i="1" spc="-180" dirty="0">
                <a:solidFill>
                  <a:srgbClr val="000000"/>
                </a:solidFill>
                <a:latin typeface="Verdana"/>
                <a:cs typeface="Verdana"/>
              </a:rPr>
              <a:t>Журнал</a:t>
            </a:r>
            <a:r>
              <a:rPr i="1" spc="-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14" dirty="0">
                <a:solidFill>
                  <a:srgbClr val="000000"/>
                </a:solidFill>
                <a:latin typeface="Verdana"/>
                <a:cs typeface="Verdana"/>
              </a:rPr>
              <a:t>регистрации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00" dirty="0">
                <a:solidFill>
                  <a:srgbClr val="000000"/>
                </a:solidFill>
                <a:latin typeface="Verdana"/>
                <a:cs typeface="Verdana"/>
              </a:rPr>
              <a:t>инструктажа</a:t>
            </a:r>
            <a:r>
              <a:rPr i="1" spc="-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i="1" spc="-85" dirty="0">
                <a:solidFill>
                  <a:srgbClr val="000000"/>
                </a:solidFill>
                <a:latin typeface="Verdana"/>
                <a:cs typeface="Verdana"/>
              </a:rPr>
              <a:t>рабочем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50" dirty="0">
                <a:solidFill>
                  <a:srgbClr val="000000"/>
                </a:solidFill>
                <a:latin typeface="Verdana"/>
                <a:cs typeface="Verdana"/>
              </a:rPr>
              <a:t>месте;</a:t>
            </a:r>
          </a:p>
          <a:p>
            <a:pPr marL="3098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11150" algn="l"/>
              </a:tabLst>
            </a:pPr>
            <a:r>
              <a:rPr i="1" spc="-210" dirty="0">
                <a:solidFill>
                  <a:srgbClr val="000000"/>
                </a:solidFill>
                <a:latin typeface="Verdana"/>
                <a:cs typeface="Verdana"/>
              </a:rPr>
              <a:t>Личная</a:t>
            </a:r>
            <a:r>
              <a:rPr i="1" spc="-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00" dirty="0">
                <a:solidFill>
                  <a:srgbClr val="000000"/>
                </a:solidFill>
                <a:latin typeface="Verdana"/>
                <a:cs typeface="Verdana"/>
              </a:rPr>
              <a:t>карточка</a:t>
            </a:r>
            <a:r>
              <a:rPr i="1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70" dirty="0">
                <a:solidFill>
                  <a:srgbClr val="000000"/>
                </a:solidFill>
                <a:latin typeface="Verdana"/>
                <a:cs typeface="Verdana"/>
              </a:rPr>
              <a:t>прохождения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65" dirty="0">
                <a:solidFill>
                  <a:srgbClr val="000000"/>
                </a:solidFill>
                <a:latin typeface="Verdana"/>
                <a:cs typeface="Verdana"/>
              </a:rPr>
              <a:t>обучения</a:t>
            </a:r>
          </a:p>
          <a:p>
            <a:pPr marL="10795"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Verdana"/>
              <a:cs typeface="Verdana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i="1" spc="-160" dirty="0">
                <a:solidFill>
                  <a:srgbClr val="00B0F0"/>
                </a:solidFill>
                <a:latin typeface="Verdana"/>
                <a:cs typeface="Verdana"/>
              </a:rPr>
              <a:t>проведени</a:t>
            </a:r>
            <a:r>
              <a:rPr i="1" spc="-1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i="1" spc="-14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i="1" spc="-145" dirty="0">
                <a:solidFill>
                  <a:srgbClr val="00B0F0"/>
                </a:solidFill>
                <a:latin typeface="Verdana"/>
                <a:cs typeface="Verdana"/>
              </a:rPr>
              <a:t>(действи</a:t>
            </a:r>
            <a:r>
              <a:rPr i="1" spc="-165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i="1" spc="-260" dirty="0">
                <a:solidFill>
                  <a:srgbClr val="00B0F0"/>
                </a:solidFill>
                <a:latin typeface="Verdana"/>
                <a:cs typeface="Verdana"/>
              </a:rPr>
              <a:t>):</a:t>
            </a:r>
          </a:p>
          <a:p>
            <a:pPr marL="23495" marR="5080">
              <a:lnSpc>
                <a:spcPct val="99500"/>
              </a:lnSpc>
              <a:spcBef>
                <a:spcPts val="10"/>
              </a:spcBef>
            </a:pPr>
            <a:r>
              <a:rPr i="1" spc="-185" dirty="0">
                <a:solidFill>
                  <a:srgbClr val="000000"/>
                </a:solidFill>
                <a:latin typeface="Verdana"/>
                <a:cs typeface="Verdana"/>
              </a:rPr>
              <a:t>По </a:t>
            </a:r>
            <a:r>
              <a:rPr i="1" spc="-55" dirty="0">
                <a:solidFill>
                  <a:srgbClr val="000000"/>
                </a:solidFill>
                <a:latin typeface="Verdana"/>
                <a:cs typeface="Verdana"/>
              </a:rPr>
              <a:t>мере </a:t>
            </a:r>
            <a:r>
              <a:rPr i="1" spc="-105" dirty="0">
                <a:solidFill>
                  <a:srgbClr val="000000"/>
                </a:solidFill>
                <a:latin typeface="Verdana"/>
                <a:cs typeface="Verdana"/>
              </a:rPr>
              <a:t>необходимости </a:t>
            </a:r>
            <a:r>
              <a:rPr i="1" spc="-225" dirty="0">
                <a:solidFill>
                  <a:srgbClr val="000000"/>
                </a:solidFill>
                <a:latin typeface="Verdana"/>
                <a:cs typeface="Verdana"/>
              </a:rPr>
              <a:t>и </a:t>
            </a:r>
            <a:r>
              <a:rPr i="1" spc="-175" dirty="0">
                <a:solidFill>
                  <a:srgbClr val="000000"/>
                </a:solidFill>
                <a:latin typeface="Verdana"/>
                <a:cs typeface="Verdana"/>
              </a:rPr>
              <a:t>при </a:t>
            </a:r>
            <a:r>
              <a:rPr i="1" spc="-135" dirty="0">
                <a:solidFill>
                  <a:srgbClr val="000000"/>
                </a:solidFill>
                <a:latin typeface="Verdana"/>
                <a:cs typeface="Verdana"/>
              </a:rPr>
              <a:t>перерывах </a:t>
            </a:r>
            <a:r>
              <a:rPr i="1" spc="-23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i="1" spc="-2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50" dirty="0">
                <a:solidFill>
                  <a:srgbClr val="000000"/>
                </a:solidFill>
                <a:latin typeface="Verdana"/>
                <a:cs typeface="Verdana"/>
              </a:rPr>
              <a:t>работе 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i="1" spc="-95" dirty="0">
                <a:solidFill>
                  <a:srgbClr val="000000"/>
                </a:solidFill>
                <a:latin typeface="Verdana"/>
                <a:cs typeface="Verdana"/>
              </a:rPr>
              <a:t>срок: </a:t>
            </a:r>
            <a:r>
              <a:rPr i="1" spc="-225" dirty="0">
                <a:solidFill>
                  <a:srgbClr val="000000"/>
                </a:solidFill>
                <a:latin typeface="Verdana"/>
                <a:cs typeface="Verdana"/>
              </a:rPr>
              <a:t>для </a:t>
            </a:r>
            <a:r>
              <a:rPr i="1" spc="-70" dirty="0">
                <a:solidFill>
                  <a:srgbClr val="000000"/>
                </a:solidFill>
                <a:latin typeface="Verdana"/>
                <a:cs typeface="Verdana"/>
              </a:rPr>
              <a:t>работ, </a:t>
            </a:r>
            <a:r>
              <a:rPr i="1" spc="-6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7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i="1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10" dirty="0">
                <a:solidFill>
                  <a:srgbClr val="000000"/>
                </a:solidFill>
                <a:latin typeface="Verdana"/>
                <a:cs typeface="Verdana"/>
              </a:rPr>
              <a:t>которым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75" dirty="0">
                <a:solidFill>
                  <a:srgbClr val="000000"/>
                </a:solidFill>
                <a:latin typeface="Verdana"/>
                <a:cs typeface="Verdana"/>
              </a:rPr>
              <a:t>предъявляются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70" dirty="0">
                <a:solidFill>
                  <a:srgbClr val="000000"/>
                </a:solidFill>
                <a:latin typeface="Verdana"/>
                <a:cs typeface="Verdana"/>
              </a:rPr>
              <a:t>дополнительные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200" dirty="0">
                <a:solidFill>
                  <a:srgbClr val="000000"/>
                </a:solidFill>
                <a:latin typeface="Verdana"/>
                <a:cs typeface="Verdana"/>
              </a:rPr>
              <a:t>(повышенные)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требования </a:t>
            </a:r>
            <a:r>
              <a:rPr i="1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50" dirty="0">
                <a:solidFill>
                  <a:srgbClr val="000000"/>
                </a:solidFill>
                <a:latin typeface="Verdana"/>
                <a:cs typeface="Verdana"/>
              </a:rPr>
              <a:t>охраны</a:t>
            </a:r>
            <a:r>
              <a:rPr i="1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85" dirty="0">
                <a:solidFill>
                  <a:srgbClr val="000000"/>
                </a:solidFill>
                <a:latin typeface="Verdana"/>
                <a:cs typeface="Verdana"/>
              </a:rPr>
              <a:t>труда,</a:t>
            </a:r>
            <a:r>
              <a:rPr i="1" spc="-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10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i="1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10" dirty="0">
                <a:solidFill>
                  <a:srgbClr val="000000"/>
                </a:solidFill>
                <a:latin typeface="Verdana"/>
                <a:cs typeface="Verdana"/>
              </a:rPr>
              <a:t>более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10" dirty="0">
                <a:solidFill>
                  <a:srgbClr val="000000"/>
                </a:solidFill>
                <a:latin typeface="Verdana"/>
                <a:cs typeface="Verdana"/>
              </a:rPr>
              <a:t>чем</a:t>
            </a:r>
            <a:r>
              <a:rPr i="1" spc="-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i="1" spc="-275" dirty="0">
                <a:solidFill>
                  <a:srgbClr val="000000"/>
                </a:solidFill>
                <a:latin typeface="Verdana"/>
                <a:cs typeface="Verdana"/>
              </a:rPr>
              <a:t>30</a:t>
            </a:r>
            <a:r>
              <a:rPr i="1" spc="-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65" dirty="0">
                <a:solidFill>
                  <a:srgbClr val="000000"/>
                </a:solidFill>
                <a:latin typeface="Verdana"/>
                <a:cs typeface="Verdana"/>
              </a:rPr>
              <a:t>дней;</a:t>
            </a:r>
            <a:r>
              <a:rPr i="1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225" dirty="0">
                <a:solidFill>
                  <a:srgbClr val="000000"/>
                </a:solidFill>
                <a:latin typeface="Verdana"/>
                <a:cs typeface="Verdana"/>
              </a:rPr>
              <a:t>для</a:t>
            </a:r>
            <a:r>
              <a:rPr i="1" spc="-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45" dirty="0">
                <a:solidFill>
                  <a:srgbClr val="000000"/>
                </a:solidFill>
                <a:latin typeface="Verdana"/>
                <a:cs typeface="Verdana"/>
              </a:rPr>
              <a:t>остальных</a:t>
            </a:r>
            <a:r>
              <a:rPr i="1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50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i="1" spc="-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380" dirty="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i="1" spc="-3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275" dirty="0">
                <a:solidFill>
                  <a:srgbClr val="000000"/>
                </a:solidFill>
                <a:latin typeface="Verdana"/>
                <a:cs typeface="Verdana"/>
              </a:rPr>
              <a:t>60</a:t>
            </a:r>
            <a:r>
              <a:rPr i="1" spc="-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50" dirty="0">
                <a:solidFill>
                  <a:srgbClr val="000000"/>
                </a:solidFill>
                <a:latin typeface="Verdana"/>
                <a:cs typeface="Verdana"/>
              </a:rPr>
              <a:t>дней.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6392" y="347472"/>
              <a:ext cx="2766060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3077" y="410082"/>
            <a:ext cx="2449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Целевой</a:t>
            </a:r>
            <a:r>
              <a:rPr spc="-45" dirty="0"/>
              <a:t> </a:t>
            </a:r>
            <a:r>
              <a:rPr spc="-30" dirty="0"/>
              <a:t>инструктаж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1059941"/>
            <a:ext cx="8158480" cy="525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solidFill>
                  <a:srgbClr val="00B0F0"/>
                </a:solidFill>
                <a:latin typeface="Arial"/>
                <a:cs typeface="Arial"/>
              </a:rPr>
              <a:t>Когда</a:t>
            </a:r>
            <a:r>
              <a:rPr sz="1800" b="1" spc="-30" dirty="0">
                <a:solidFill>
                  <a:srgbClr val="00B0F0"/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выполнении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разовых </a:t>
            </a:r>
            <a:r>
              <a:rPr sz="1800" b="1" spc="-35" dirty="0">
                <a:latin typeface="Arial"/>
                <a:cs typeface="Arial"/>
              </a:rPr>
              <a:t>работ,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связанных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прямыми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обязанностями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специальности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(погрузка,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выгрузка,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уборка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территории,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разовые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работы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вне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предприятия,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цеха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30" dirty="0">
                <a:latin typeface="Arial"/>
                <a:cs typeface="Arial"/>
              </a:rPr>
              <a:t>т.п.);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ликвидации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последствий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аварий,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стихийных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бедствий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катастроф;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5" dirty="0">
                <a:latin typeface="Arial"/>
                <a:cs typeface="Arial"/>
              </a:rPr>
              <a:t>производстве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работ,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которые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оформляется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наряд-допуск,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разрешение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другие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документы;</a:t>
            </a:r>
            <a:endParaRPr sz="1800" dirty="0">
              <a:latin typeface="Arial"/>
              <a:cs typeface="Arial"/>
            </a:endParaRPr>
          </a:p>
          <a:p>
            <a:pPr marL="299085" marR="58864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проведении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экскурсии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-5" dirty="0">
                <a:latin typeface="Arial"/>
                <a:cs typeface="Arial"/>
              </a:rPr>
              <a:t>предприятии,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организации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массовых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мероприятий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10" dirty="0">
                <a:latin typeface="Arial"/>
                <a:cs typeface="Arial"/>
              </a:rPr>
              <a:t>учащимися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(экскурсии,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походы,</a:t>
            </a:r>
            <a:r>
              <a:rPr sz="1800" b="1" spc="-10" dirty="0">
                <a:latin typeface="Arial"/>
                <a:cs typeface="Arial"/>
              </a:rPr>
              <a:t> спортивные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соревнования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др.)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Документы</a:t>
            </a:r>
            <a:r>
              <a:rPr sz="1800" b="1" spc="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B0F0"/>
                </a:solidFill>
                <a:latin typeface="Arial"/>
                <a:cs typeface="Arial"/>
              </a:rPr>
              <a:t>организации: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</a:t>
            </a:r>
            <a:r>
              <a:rPr sz="1800" b="1" i="1" spc="-140" dirty="0">
                <a:latin typeface="Verdana"/>
                <a:cs typeface="Verdana"/>
              </a:rPr>
              <a:t>ь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55" dirty="0">
                <a:latin typeface="Verdana"/>
                <a:cs typeface="Verdana"/>
              </a:rPr>
              <a:t>рабо</a:t>
            </a:r>
            <a:r>
              <a:rPr sz="1800" b="1" i="1" spc="-40" dirty="0">
                <a:latin typeface="Verdana"/>
                <a:cs typeface="Verdana"/>
              </a:rPr>
              <a:t>т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наряд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380" dirty="0">
                <a:latin typeface="Verdana"/>
                <a:cs typeface="Verdana"/>
              </a:rPr>
              <a:t>–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доп</a:t>
            </a:r>
            <a:r>
              <a:rPr sz="1800" b="1" i="1" spc="-100" dirty="0">
                <a:latin typeface="Verdana"/>
                <a:cs typeface="Verdana"/>
              </a:rPr>
              <a:t>у</a:t>
            </a:r>
            <a:r>
              <a:rPr sz="1800" b="1" i="1" spc="75" dirty="0">
                <a:latin typeface="Verdana"/>
                <a:cs typeface="Verdana"/>
              </a:rPr>
              <a:t>с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155" dirty="0">
                <a:latin typeface="Verdana"/>
                <a:cs typeface="Verdana"/>
              </a:rPr>
              <a:t>у</a:t>
            </a:r>
            <a:r>
              <a:rPr sz="1800" b="1" i="1" spc="-225" dirty="0">
                <a:latin typeface="Verdana"/>
                <a:cs typeface="Verdana"/>
              </a:rPr>
              <a:t>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60" dirty="0">
                <a:latin typeface="Verdana"/>
                <a:cs typeface="Verdana"/>
              </a:rPr>
              <a:t>Наря</a:t>
            </a:r>
            <a:r>
              <a:rPr sz="1800" b="1" i="1" spc="-150" dirty="0">
                <a:latin typeface="Verdana"/>
                <a:cs typeface="Verdana"/>
              </a:rPr>
              <a:t>д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380" dirty="0">
                <a:latin typeface="Verdana"/>
                <a:cs typeface="Verdana"/>
              </a:rPr>
              <a:t>–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доп</a:t>
            </a:r>
            <a:r>
              <a:rPr sz="1800" b="1" i="1" spc="-100" dirty="0">
                <a:latin typeface="Verdana"/>
                <a:cs typeface="Verdana"/>
              </a:rPr>
              <a:t>у</a:t>
            </a:r>
            <a:r>
              <a:rPr sz="1800" b="1" i="1" spc="-45" dirty="0">
                <a:latin typeface="Verdana"/>
                <a:cs typeface="Verdana"/>
              </a:rPr>
              <a:t>с</a:t>
            </a:r>
            <a:r>
              <a:rPr sz="1800" b="1" i="1" spc="-55" dirty="0">
                <a:latin typeface="Verdana"/>
                <a:cs typeface="Verdana"/>
              </a:rPr>
              <a:t>к</a:t>
            </a:r>
            <a:r>
              <a:rPr sz="1800" b="1" i="1" spc="-225" dirty="0">
                <a:latin typeface="Verdana"/>
                <a:cs typeface="Verdana"/>
              </a:rPr>
              <a:t>;</a:t>
            </a:r>
            <a:endParaRPr sz="1800" dirty="0">
              <a:latin typeface="Verdana"/>
              <a:cs typeface="Verdana"/>
            </a:endParaRPr>
          </a:p>
          <a:p>
            <a:pPr marL="299085" marR="37655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Перечень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работ,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при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04" dirty="0">
                <a:latin typeface="Verdana"/>
                <a:cs typeface="Verdana"/>
              </a:rPr>
              <a:t>выполнении</a:t>
            </a:r>
            <a:r>
              <a:rPr sz="1800" b="1" i="1" spc="-130" dirty="0">
                <a:latin typeface="Verdana"/>
                <a:cs typeface="Verdana"/>
              </a:rPr>
              <a:t> которых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проводится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целевой </a:t>
            </a:r>
            <a:r>
              <a:rPr sz="1800" b="1" i="1" spc="-60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инструктаж;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335" dirty="0">
                <a:latin typeface="Verdana"/>
                <a:cs typeface="Verdana"/>
              </a:rPr>
              <a:t>Ж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45" dirty="0">
                <a:latin typeface="Verdana"/>
                <a:cs typeface="Verdana"/>
              </a:rPr>
              <a:t>р</a:t>
            </a:r>
            <a:r>
              <a:rPr sz="1800" b="1" i="1" spc="-160" dirty="0">
                <a:latin typeface="Verdana"/>
                <a:cs typeface="Verdana"/>
              </a:rPr>
              <a:t>н</a:t>
            </a:r>
            <a:r>
              <a:rPr sz="1800" b="1" i="1" spc="-155" dirty="0">
                <a:latin typeface="Verdana"/>
                <a:cs typeface="Verdana"/>
              </a:rPr>
              <a:t>а</a:t>
            </a:r>
            <a:r>
              <a:rPr sz="1800" b="1" i="1" spc="-160" dirty="0">
                <a:latin typeface="Verdana"/>
                <a:cs typeface="Verdana"/>
              </a:rPr>
              <a:t>л</a:t>
            </a:r>
            <a:r>
              <a:rPr sz="1800" b="1" i="1" spc="-155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реги</a:t>
            </a:r>
            <a:r>
              <a:rPr sz="1800" b="1" i="1" spc="-100" dirty="0">
                <a:latin typeface="Verdana"/>
                <a:cs typeface="Verdana"/>
              </a:rPr>
              <a:t>с</a:t>
            </a:r>
            <a:r>
              <a:rPr sz="1800" b="1" i="1" spc="-10" dirty="0">
                <a:latin typeface="Verdana"/>
                <a:cs typeface="Verdana"/>
              </a:rPr>
              <a:t>т</a:t>
            </a:r>
            <a:r>
              <a:rPr sz="1800" b="1" i="1" spc="-120" dirty="0">
                <a:latin typeface="Verdana"/>
                <a:cs typeface="Verdana"/>
              </a:rPr>
              <a:t>рац</a:t>
            </a:r>
            <a:r>
              <a:rPr sz="1800" b="1" i="1" spc="-125" dirty="0">
                <a:latin typeface="Verdana"/>
                <a:cs typeface="Verdana"/>
              </a:rPr>
              <a:t>и</a:t>
            </a:r>
            <a:r>
              <a:rPr sz="1800" b="1" i="1" spc="-220" dirty="0">
                <a:latin typeface="Verdana"/>
                <a:cs typeface="Verdana"/>
              </a:rPr>
              <a:t>и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инс</a:t>
            </a:r>
            <a:r>
              <a:rPr sz="1800" b="1" i="1" spc="-85" dirty="0">
                <a:latin typeface="Verdana"/>
                <a:cs typeface="Verdana"/>
              </a:rPr>
              <a:t>т</a:t>
            </a:r>
            <a:r>
              <a:rPr sz="1800" b="1" i="1" spc="-125" dirty="0">
                <a:latin typeface="Verdana"/>
                <a:cs typeface="Verdana"/>
              </a:rPr>
              <a:t>р</a:t>
            </a:r>
            <a:r>
              <a:rPr sz="1800" b="1" i="1" spc="-100" dirty="0">
                <a:latin typeface="Verdana"/>
                <a:cs typeface="Verdana"/>
              </a:rPr>
              <a:t>у</a:t>
            </a:r>
            <a:r>
              <a:rPr sz="1800" b="1" i="1" spc="-110" dirty="0">
                <a:latin typeface="Verdana"/>
                <a:cs typeface="Verdana"/>
              </a:rPr>
              <a:t>кта</a:t>
            </a:r>
            <a:r>
              <a:rPr sz="1800" b="1" i="1" spc="-175" dirty="0">
                <a:latin typeface="Verdana"/>
                <a:cs typeface="Verdana"/>
              </a:rPr>
              <a:t>ж</a:t>
            </a:r>
            <a:r>
              <a:rPr sz="1800" b="1" i="1" spc="-15" dirty="0">
                <a:latin typeface="Verdana"/>
                <a:cs typeface="Verdana"/>
              </a:rPr>
              <a:t>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н</a:t>
            </a:r>
            <a:r>
              <a:rPr sz="1800" b="1" i="1" spc="-110" dirty="0">
                <a:latin typeface="Verdana"/>
                <a:cs typeface="Verdana"/>
              </a:rPr>
              <a:t>а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95" dirty="0">
                <a:latin typeface="Verdana"/>
                <a:cs typeface="Verdana"/>
              </a:rPr>
              <a:t>рабо</a:t>
            </a:r>
            <a:r>
              <a:rPr sz="1800" b="1" i="1" spc="-100" dirty="0">
                <a:latin typeface="Verdana"/>
                <a:cs typeface="Verdana"/>
              </a:rPr>
              <a:t>ч</a:t>
            </a:r>
            <a:r>
              <a:rPr sz="1800" b="1" i="1" spc="-45" dirty="0">
                <a:latin typeface="Verdana"/>
                <a:cs typeface="Verdana"/>
              </a:rPr>
              <a:t>е</a:t>
            </a:r>
            <a:r>
              <a:rPr sz="1800" b="1" i="1" spc="-50" dirty="0">
                <a:latin typeface="Verdana"/>
                <a:cs typeface="Verdana"/>
              </a:rPr>
              <a:t>м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5" dirty="0">
                <a:latin typeface="Verdana"/>
                <a:cs typeface="Verdana"/>
              </a:rPr>
              <a:t>мес</a:t>
            </a:r>
            <a:r>
              <a:rPr sz="1800" b="1" i="1" spc="-10" dirty="0">
                <a:latin typeface="Verdana"/>
                <a:cs typeface="Verdana"/>
              </a:rPr>
              <a:t>т</a:t>
            </a:r>
            <a:r>
              <a:rPr sz="1800" b="1" i="1" spc="-100" dirty="0">
                <a:latin typeface="Verdana"/>
                <a:cs typeface="Verdana"/>
              </a:rPr>
              <a:t>е.</a:t>
            </a:r>
            <a:endParaRPr sz="1800" dirty="0">
              <a:latin typeface="Verdana"/>
              <a:cs typeface="Verdana"/>
            </a:endParaRPr>
          </a:p>
          <a:p>
            <a:pPr marL="12700" marR="4698365">
              <a:lnSpc>
                <a:spcPts val="2140"/>
              </a:lnSpc>
              <a:spcBef>
                <a:spcPts val="1290"/>
              </a:spcBef>
            </a:pP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sz="1800" b="1" i="1" spc="-1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проведени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14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00B0F0"/>
                </a:solidFill>
                <a:latin typeface="Verdana"/>
                <a:cs typeface="Verdana"/>
              </a:rPr>
              <a:t>(действи</a:t>
            </a:r>
            <a:r>
              <a:rPr sz="1800" b="1" i="1" spc="-165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225" dirty="0">
                <a:solidFill>
                  <a:srgbClr val="00B0F0"/>
                </a:solidFill>
                <a:latin typeface="Verdana"/>
                <a:cs typeface="Verdana"/>
              </a:rPr>
              <a:t>):  </a:t>
            </a:r>
            <a:r>
              <a:rPr sz="1800" b="1" i="1" spc="-210" dirty="0">
                <a:latin typeface="Verdana"/>
                <a:cs typeface="Verdana"/>
              </a:rPr>
              <a:t>П</a:t>
            </a:r>
            <a:r>
              <a:rPr sz="1800" b="1" i="1" spc="-165" dirty="0">
                <a:latin typeface="Verdana"/>
                <a:cs typeface="Verdana"/>
              </a:rPr>
              <a:t>о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м</a:t>
            </a:r>
            <a:r>
              <a:rPr sz="1800" b="1" i="1" spc="-60" dirty="0">
                <a:latin typeface="Verdana"/>
                <a:cs typeface="Verdana"/>
              </a:rPr>
              <a:t>ер</a:t>
            </a:r>
            <a:r>
              <a:rPr sz="1800" b="1" i="1" spc="-55" dirty="0">
                <a:latin typeface="Verdana"/>
                <a:cs typeface="Verdana"/>
              </a:rPr>
              <a:t>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необхо</a:t>
            </a:r>
            <a:r>
              <a:rPr sz="1800" b="1" i="1" spc="-110" dirty="0">
                <a:latin typeface="Verdana"/>
                <a:cs typeface="Verdana"/>
              </a:rPr>
              <a:t>д</a:t>
            </a:r>
            <a:r>
              <a:rPr sz="1800" b="1" i="1" spc="-130" dirty="0">
                <a:latin typeface="Verdana"/>
                <a:cs typeface="Verdana"/>
              </a:rPr>
              <a:t>и</a:t>
            </a:r>
            <a:r>
              <a:rPr sz="1800" b="1" i="1" spc="-145" dirty="0">
                <a:latin typeface="Verdana"/>
                <a:cs typeface="Verdana"/>
              </a:rPr>
              <a:t>м</a:t>
            </a:r>
            <a:r>
              <a:rPr sz="1800" b="1" i="1" spc="-80" dirty="0">
                <a:latin typeface="Verdana"/>
                <a:cs typeface="Verdana"/>
              </a:rPr>
              <a:t>ости.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317" y="254254"/>
            <a:ext cx="5485765" cy="663575"/>
            <a:chOff x="1901317" y="254254"/>
            <a:chExt cx="5485765" cy="663575"/>
          </a:xfrm>
        </p:grpSpPr>
        <p:sp>
          <p:nvSpPr>
            <p:cNvPr id="3" name="object 3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5364607" y="0"/>
                  </a:moveTo>
                  <a:lnTo>
                    <a:pt x="108076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540131"/>
                  </a:lnTo>
                  <a:lnTo>
                    <a:pt x="8493" y="582126"/>
                  </a:lnTo>
                  <a:lnTo>
                    <a:pt x="31654" y="616442"/>
                  </a:lnTo>
                  <a:lnTo>
                    <a:pt x="66008" y="639589"/>
                  </a:lnTo>
                  <a:lnTo>
                    <a:pt x="108076" y="648081"/>
                  </a:lnTo>
                  <a:lnTo>
                    <a:pt x="5364607" y="648081"/>
                  </a:lnTo>
                  <a:lnTo>
                    <a:pt x="5406675" y="639589"/>
                  </a:lnTo>
                  <a:lnTo>
                    <a:pt x="5441029" y="616442"/>
                  </a:lnTo>
                  <a:lnTo>
                    <a:pt x="5464190" y="582126"/>
                  </a:lnTo>
                  <a:lnTo>
                    <a:pt x="5472683" y="540131"/>
                  </a:lnTo>
                  <a:lnTo>
                    <a:pt x="5472683" y="108076"/>
                  </a:lnTo>
                  <a:lnTo>
                    <a:pt x="5464190" y="66008"/>
                  </a:lnTo>
                  <a:lnTo>
                    <a:pt x="5441029" y="31654"/>
                  </a:lnTo>
                  <a:lnTo>
                    <a:pt x="5406675" y="8493"/>
                  </a:lnTo>
                  <a:lnTo>
                    <a:pt x="5364607" y="0"/>
                  </a:lnTo>
                  <a:close/>
                </a:path>
              </a:pathLst>
            </a:custGeom>
            <a:solidFill>
              <a:srgbClr val="DFE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260604"/>
              <a:ext cx="5473065" cy="648335"/>
            </a:xfrm>
            <a:custGeom>
              <a:avLst/>
              <a:gdLst/>
              <a:ahLst/>
              <a:cxnLst/>
              <a:rect l="l" t="t" r="r" b="b"/>
              <a:pathLst>
                <a:path w="5473065" h="648335">
                  <a:moveTo>
                    <a:pt x="0" y="108076"/>
                  </a:moveTo>
                  <a:lnTo>
                    <a:pt x="8493" y="66008"/>
                  </a:lnTo>
                  <a:lnTo>
                    <a:pt x="31654" y="31654"/>
                  </a:lnTo>
                  <a:lnTo>
                    <a:pt x="66008" y="8493"/>
                  </a:lnTo>
                  <a:lnTo>
                    <a:pt x="108076" y="0"/>
                  </a:lnTo>
                  <a:lnTo>
                    <a:pt x="5364607" y="0"/>
                  </a:lnTo>
                  <a:lnTo>
                    <a:pt x="5406675" y="8493"/>
                  </a:lnTo>
                  <a:lnTo>
                    <a:pt x="5441029" y="31654"/>
                  </a:lnTo>
                  <a:lnTo>
                    <a:pt x="5464190" y="66008"/>
                  </a:lnTo>
                  <a:lnTo>
                    <a:pt x="5472683" y="108076"/>
                  </a:lnTo>
                  <a:lnTo>
                    <a:pt x="5472683" y="540131"/>
                  </a:lnTo>
                  <a:lnTo>
                    <a:pt x="5464190" y="582126"/>
                  </a:lnTo>
                  <a:lnTo>
                    <a:pt x="5441029" y="616442"/>
                  </a:lnTo>
                  <a:lnTo>
                    <a:pt x="5406675" y="639589"/>
                  </a:lnTo>
                  <a:lnTo>
                    <a:pt x="5364607" y="648081"/>
                  </a:lnTo>
                  <a:lnTo>
                    <a:pt x="108076" y="648081"/>
                  </a:lnTo>
                  <a:lnTo>
                    <a:pt x="66008" y="639589"/>
                  </a:lnTo>
                  <a:lnTo>
                    <a:pt x="31654" y="616442"/>
                  </a:lnTo>
                  <a:lnTo>
                    <a:pt x="8493" y="582126"/>
                  </a:lnTo>
                  <a:lnTo>
                    <a:pt x="0" y="540131"/>
                  </a:lnTo>
                  <a:lnTo>
                    <a:pt x="0" y="108076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5204" y="347472"/>
              <a:ext cx="3968496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3158" y="410082"/>
            <a:ext cx="3651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Стажировка</a:t>
            </a:r>
            <a:r>
              <a:rPr spc="-35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20" dirty="0"/>
              <a:t>рабочем</a:t>
            </a:r>
            <a:r>
              <a:rPr spc="-25" dirty="0"/>
              <a:t> </a:t>
            </a:r>
            <a:r>
              <a:rPr spc="-15" dirty="0"/>
              <a:t>месте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1059941"/>
            <a:ext cx="8463915" cy="465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B0F0"/>
                </a:solidFill>
                <a:latin typeface="Arial"/>
                <a:cs typeface="Arial"/>
              </a:rPr>
              <a:t>Цель</a:t>
            </a:r>
            <a:r>
              <a:rPr sz="1800" b="1" dirty="0">
                <a:solidFill>
                  <a:srgbClr val="00B0F0"/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приобретение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проверка </a:t>
            </a:r>
            <a:r>
              <a:rPr sz="1800" b="1" spc="-10" dirty="0">
                <a:latin typeface="Arial"/>
                <a:cs typeface="Arial"/>
              </a:rPr>
              <a:t>умения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применять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практические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навыки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безопасного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труда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рабочем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месте.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организации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должен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быть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составлен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перечень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профессий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указанием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продолжительности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стажировки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 </a:t>
            </a:r>
            <a:r>
              <a:rPr sz="1800" b="1" spc="-15" dirty="0">
                <a:latin typeface="Arial"/>
                <a:cs typeface="Arial"/>
              </a:rPr>
              <a:t>рабочем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месте.</a:t>
            </a:r>
            <a:endParaRPr sz="1800" dirty="0">
              <a:latin typeface="Arial"/>
              <a:cs typeface="Arial"/>
            </a:endParaRPr>
          </a:p>
          <a:p>
            <a:pPr marL="100965" marR="5080" indent="-635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Все </a:t>
            </a:r>
            <a:r>
              <a:rPr sz="1400" b="1" spc="-10" dirty="0">
                <a:latin typeface="Arial"/>
                <a:cs typeface="Arial"/>
              </a:rPr>
              <a:t>работники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должны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пройти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стажировку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под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руководством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лиц,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назначенных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приказом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(распоряжением)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руководителя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организации. Во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время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стажировки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работник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самостоятельно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выполняет работу под наблюдением</a:t>
            </a:r>
            <a:r>
              <a:rPr sz="1400" b="1" spc="-15" dirty="0">
                <a:latin typeface="Arial"/>
                <a:cs typeface="Arial"/>
              </a:rPr>
              <a:t> руководителя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стажировки.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Документы</a:t>
            </a:r>
            <a:r>
              <a:rPr sz="1800" b="1" spc="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Arial"/>
                <a:cs typeface="Arial"/>
              </a:rPr>
              <a:t>организации: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</a:t>
            </a:r>
            <a:r>
              <a:rPr sz="1800" b="1" i="1" spc="-140" dirty="0">
                <a:latin typeface="Verdana"/>
                <a:cs typeface="Verdana"/>
              </a:rPr>
              <a:t>ь</a:t>
            </a:r>
            <a:r>
              <a:rPr sz="1800" b="1" i="1" spc="-135" dirty="0">
                <a:latin typeface="Verdana"/>
                <a:cs typeface="Verdana"/>
              </a:rPr>
              <a:t> </a:t>
            </a:r>
            <a:r>
              <a:rPr sz="1800" b="1" i="1" spc="-55" dirty="0">
                <a:latin typeface="Verdana"/>
                <a:cs typeface="Verdana"/>
              </a:rPr>
              <a:t>рабо</a:t>
            </a:r>
            <a:r>
              <a:rPr sz="1800" b="1" i="1" spc="-40" dirty="0">
                <a:latin typeface="Verdana"/>
                <a:cs typeface="Verdana"/>
              </a:rPr>
              <a:t>т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п</a:t>
            </a:r>
            <a:r>
              <a:rPr sz="1800" b="1" i="1" spc="-145" dirty="0">
                <a:latin typeface="Verdana"/>
                <a:cs typeface="Verdana"/>
              </a:rPr>
              <a:t>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50" dirty="0">
                <a:latin typeface="Verdana"/>
                <a:cs typeface="Verdana"/>
              </a:rPr>
              <a:t>наряд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380" dirty="0">
                <a:latin typeface="Verdana"/>
                <a:cs typeface="Verdana"/>
              </a:rPr>
              <a:t>–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доп</a:t>
            </a:r>
            <a:r>
              <a:rPr sz="1800" b="1" i="1" spc="-100" dirty="0">
                <a:latin typeface="Verdana"/>
                <a:cs typeface="Verdana"/>
              </a:rPr>
              <a:t>у</a:t>
            </a:r>
            <a:r>
              <a:rPr sz="1800" b="1" i="1" spc="75" dirty="0">
                <a:latin typeface="Verdana"/>
                <a:cs typeface="Verdana"/>
              </a:rPr>
              <a:t>с</a:t>
            </a:r>
            <a:r>
              <a:rPr sz="1800" b="1" i="1" spc="-180" dirty="0">
                <a:latin typeface="Verdana"/>
                <a:cs typeface="Verdana"/>
              </a:rPr>
              <a:t>к</a:t>
            </a:r>
            <a:r>
              <a:rPr sz="1800" b="1" i="1" spc="-155" dirty="0">
                <a:latin typeface="Verdana"/>
                <a:cs typeface="Verdana"/>
              </a:rPr>
              <a:t>у</a:t>
            </a:r>
            <a:r>
              <a:rPr sz="1800" b="1" i="1" spc="-225" dirty="0">
                <a:latin typeface="Verdana"/>
                <a:cs typeface="Verdana"/>
              </a:rPr>
              <a:t>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160" dirty="0">
                <a:latin typeface="Verdana"/>
                <a:cs typeface="Verdana"/>
              </a:rPr>
              <a:t>Наря</a:t>
            </a:r>
            <a:r>
              <a:rPr sz="1800" b="1" i="1" spc="-150" dirty="0">
                <a:latin typeface="Verdana"/>
                <a:cs typeface="Verdana"/>
              </a:rPr>
              <a:t>д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380" dirty="0">
                <a:latin typeface="Verdana"/>
                <a:cs typeface="Verdana"/>
              </a:rPr>
              <a:t>–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доп</a:t>
            </a:r>
            <a:r>
              <a:rPr sz="1800" b="1" i="1" spc="-100" dirty="0">
                <a:latin typeface="Verdana"/>
                <a:cs typeface="Verdana"/>
              </a:rPr>
              <a:t>у</a:t>
            </a:r>
            <a:r>
              <a:rPr sz="1800" b="1" i="1" spc="-45" dirty="0">
                <a:latin typeface="Verdana"/>
                <a:cs typeface="Verdana"/>
              </a:rPr>
              <a:t>с</a:t>
            </a:r>
            <a:r>
              <a:rPr sz="1800" b="1" i="1" spc="-55" dirty="0">
                <a:latin typeface="Verdana"/>
                <a:cs typeface="Verdana"/>
              </a:rPr>
              <a:t>к</a:t>
            </a:r>
            <a:r>
              <a:rPr sz="1800" b="1" i="1" spc="-225" dirty="0">
                <a:latin typeface="Verdana"/>
                <a:cs typeface="Verdana"/>
              </a:rPr>
              <a:t>;</a:t>
            </a:r>
            <a:endParaRPr sz="1800" dirty="0">
              <a:latin typeface="Verdana"/>
              <a:cs typeface="Verdana"/>
            </a:endParaRPr>
          </a:p>
          <a:p>
            <a:pPr marL="299085" marR="68199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i="1" spc="-155" dirty="0">
                <a:latin typeface="Verdana"/>
                <a:cs typeface="Verdana"/>
              </a:rPr>
              <a:t>Перечень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70" dirty="0">
                <a:latin typeface="Verdana"/>
                <a:cs typeface="Verdana"/>
              </a:rPr>
              <a:t>работ,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75" dirty="0">
                <a:latin typeface="Verdana"/>
                <a:cs typeface="Verdana"/>
              </a:rPr>
              <a:t>при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204" dirty="0">
                <a:latin typeface="Verdana"/>
                <a:cs typeface="Verdana"/>
              </a:rPr>
              <a:t>выполнении</a:t>
            </a:r>
            <a:r>
              <a:rPr sz="1800" b="1" i="1" spc="-130" dirty="0">
                <a:latin typeface="Verdana"/>
                <a:cs typeface="Verdana"/>
              </a:rPr>
              <a:t> которых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проводится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55" dirty="0">
                <a:latin typeface="Verdana"/>
                <a:cs typeface="Verdana"/>
              </a:rPr>
              <a:t>целевой </a:t>
            </a:r>
            <a:r>
              <a:rPr sz="1800" b="1" i="1" spc="-600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инструктаж;</a:t>
            </a:r>
            <a:endParaRPr sz="18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i="1" spc="-330" dirty="0">
                <a:latin typeface="Verdana"/>
                <a:cs typeface="Verdana"/>
              </a:rPr>
              <a:t>Ж</a:t>
            </a:r>
            <a:r>
              <a:rPr sz="1800" b="1" i="1" spc="-135" dirty="0">
                <a:latin typeface="Verdana"/>
                <a:cs typeface="Verdana"/>
              </a:rPr>
              <a:t>у</a:t>
            </a:r>
            <a:r>
              <a:rPr sz="1800" b="1" i="1" spc="-150" dirty="0">
                <a:latin typeface="Verdana"/>
                <a:cs typeface="Verdana"/>
              </a:rPr>
              <a:t>р</a:t>
            </a:r>
            <a:r>
              <a:rPr sz="1800" b="1" i="1" spc="-160" dirty="0">
                <a:latin typeface="Verdana"/>
                <a:cs typeface="Verdana"/>
              </a:rPr>
              <a:t>н</a:t>
            </a:r>
            <a:r>
              <a:rPr sz="1800" b="1" i="1" spc="-155" dirty="0">
                <a:latin typeface="Verdana"/>
                <a:cs typeface="Verdana"/>
              </a:rPr>
              <a:t>а</a:t>
            </a:r>
            <a:r>
              <a:rPr sz="1800" b="1" i="1" spc="-160" dirty="0">
                <a:latin typeface="Verdana"/>
                <a:cs typeface="Verdana"/>
              </a:rPr>
              <a:t>л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регистраци</a:t>
            </a:r>
            <a:r>
              <a:rPr sz="1800" b="1" i="1" spc="-120" dirty="0">
                <a:latin typeface="Verdana"/>
                <a:cs typeface="Verdana"/>
              </a:rPr>
              <a:t>и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инстр</a:t>
            </a:r>
            <a:r>
              <a:rPr sz="1800" b="1" i="1" spc="-85" dirty="0">
                <a:latin typeface="Verdana"/>
                <a:cs typeface="Verdana"/>
              </a:rPr>
              <a:t>у</a:t>
            </a:r>
            <a:r>
              <a:rPr sz="1800" b="1" i="1" spc="-105" dirty="0">
                <a:latin typeface="Verdana"/>
                <a:cs typeface="Verdana"/>
              </a:rPr>
              <a:t>ктаж</a:t>
            </a:r>
            <a:r>
              <a:rPr sz="1800" b="1" i="1" spc="-95" dirty="0">
                <a:latin typeface="Verdana"/>
                <a:cs typeface="Verdana"/>
              </a:rPr>
              <a:t>а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25" dirty="0">
                <a:latin typeface="Verdana"/>
                <a:cs typeface="Verdana"/>
              </a:rPr>
              <a:t>н</a:t>
            </a:r>
            <a:r>
              <a:rPr sz="1800" b="1" i="1" spc="-114" dirty="0">
                <a:latin typeface="Verdana"/>
                <a:cs typeface="Verdana"/>
              </a:rPr>
              <a:t>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85" dirty="0">
                <a:latin typeface="Verdana"/>
                <a:cs typeface="Verdana"/>
              </a:rPr>
              <a:t>рабоче</a:t>
            </a:r>
            <a:r>
              <a:rPr sz="1800" b="1" i="1" spc="-95" dirty="0">
                <a:latin typeface="Verdana"/>
                <a:cs typeface="Verdana"/>
              </a:rPr>
              <a:t>м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м</a:t>
            </a:r>
            <a:r>
              <a:rPr sz="1800" b="1" i="1" spc="-35" dirty="0">
                <a:latin typeface="Verdana"/>
                <a:cs typeface="Verdana"/>
              </a:rPr>
              <a:t>есте.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2150"/>
              </a:lnSpc>
              <a:spcBef>
                <a:spcPts val="1200"/>
              </a:spcBef>
            </a:pPr>
            <a:r>
              <a:rPr sz="1800" b="1" i="1" spc="-55" dirty="0">
                <a:solidFill>
                  <a:srgbClr val="00B0F0"/>
                </a:solidFill>
                <a:latin typeface="Verdana"/>
                <a:cs typeface="Verdana"/>
              </a:rPr>
              <a:t>Срок</a:t>
            </a:r>
            <a:r>
              <a:rPr sz="1800" b="1" i="1" spc="-12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B0F0"/>
                </a:solidFill>
                <a:latin typeface="Verdana"/>
                <a:cs typeface="Verdana"/>
              </a:rPr>
              <a:t>пров</a:t>
            </a:r>
            <a:r>
              <a:rPr sz="1800" b="1" i="1" spc="-155" dirty="0">
                <a:solidFill>
                  <a:srgbClr val="00B0F0"/>
                </a:solidFill>
                <a:latin typeface="Verdana"/>
                <a:cs typeface="Verdana"/>
              </a:rPr>
              <a:t>едени</a:t>
            </a:r>
            <a:r>
              <a:rPr sz="1800" b="1" i="1" spc="-150" dirty="0">
                <a:solidFill>
                  <a:srgbClr val="00B0F0"/>
                </a:solidFill>
                <a:latin typeface="Verdana"/>
                <a:cs typeface="Verdana"/>
              </a:rPr>
              <a:t>я </a:t>
            </a:r>
            <a:r>
              <a:rPr sz="1800" b="1" i="1" spc="-100" dirty="0">
                <a:solidFill>
                  <a:srgbClr val="00B0F0"/>
                </a:solidFill>
                <a:latin typeface="Verdana"/>
                <a:cs typeface="Verdana"/>
              </a:rPr>
              <a:t>(дейст</a:t>
            </a:r>
            <a:r>
              <a:rPr sz="1800" b="1" i="1" spc="-245" dirty="0">
                <a:solidFill>
                  <a:srgbClr val="00B0F0"/>
                </a:solidFill>
                <a:latin typeface="Verdana"/>
                <a:cs typeface="Verdana"/>
              </a:rPr>
              <a:t>ви</a:t>
            </a:r>
            <a:r>
              <a:rPr sz="1800" b="1" i="1" spc="-250" dirty="0">
                <a:solidFill>
                  <a:srgbClr val="00B0F0"/>
                </a:solidFill>
                <a:latin typeface="Verdana"/>
                <a:cs typeface="Verdana"/>
              </a:rPr>
              <a:t>я</a:t>
            </a:r>
            <a:r>
              <a:rPr sz="1800" b="1" i="1" spc="-260" dirty="0">
                <a:solidFill>
                  <a:srgbClr val="00B0F0"/>
                </a:solidFill>
                <a:latin typeface="Verdana"/>
                <a:cs typeface="Verdana"/>
              </a:rPr>
              <a:t>):</a:t>
            </a:r>
            <a:endParaRPr sz="18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12700">
              <a:lnSpc>
                <a:spcPts val="2150"/>
              </a:lnSpc>
            </a:pPr>
            <a:r>
              <a:rPr sz="1800" b="1" i="1" spc="-210" dirty="0">
                <a:latin typeface="Verdana"/>
                <a:cs typeface="Verdana"/>
              </a:rPr>
              <a:t>П</a:t>
            </a:r>
            <a:r>
              <a:rPr sz="1800" b="1" i="1" spc="-165" dirty="0">
                <a:latin typeface="Verdana"/>
                <a:cs typeface="Verdana"/>
              </a:rPr>
              <a:t>о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45" dirty="0">
                <a:latin typeface="Verdana"/>
                <a:cs typeface="Verdana"/>
              </a:rPr>
              <a:t>м</a:t>
            </a:r>
            <a:r>
              <a:rPr sz="1800" b="1" i="1" spc="-60" dirty="0">
                <a:latin typeface="Verdana"/>
                <a:cs typeface="Verdana"/>
              </a:rPr>
              <a:t>ер</a:t>
            </a:r>
            <a:r>
              <a:rPr sz="1800" b="1" i="1" spc="-55" dirty="0">
                <a:latin typeface="Verdana"/>
                <a:cs typeface="Verdana"/>
              </a:rPr>
              <a:t>е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20" dirty="0">
                <a:latin typeface="Verdana"/>
                <a:cs typeface="Verdana"/>
              </a:rPr>
              <a:t>необхо</a:t>
            </a:r>
            <a:r>
              <a:rPr sz="1800" b="1" i="1" spc="-110" dirty="0">
                <a:latin typeface="Verdana"/>
                <a:cs typeface="Verdana"/>
              </a:rPr>
              <a:t>д</a:t>
            </a:r>
            <a:r>
              <a:rPr sz="1800" b="1" i="1" spc="-130" dirty="0">
                <a:latin typeface="Verdana"/>
                <a:cs typeface="Verdana"/>
              </a:rPr>
              <a:t>и</a:t>
            </a:r>
            <a:r>
              <a:rPr sz="1800" b="1" i="1" spc="-145" dirty="0">
                <a:latin typeface="Verdana"/>
                <a:cs typeface="Verdana"/>
              </a:rPr>
              <a:t>м</a:t>
            </a:r>
            <a:r>
              <a:rPr sz="1800" b="1" i="1" spc="-80" dirty="0">
                <a:latin typeface="Verdana"/>
                <a:cs typeface="Verdana"/>
              </a:rPr>
              <a:t>ости.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911" y="295656"/>
            <a:ext cx="7736205" cy="1179830"/>
            <a:chOff x="819911" y="295656"/>
            <a:chExt cx="7736205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95656"/>
              <a:ext cx="7440168" cy="5699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911" y="600456"/>
              <a:ext cx="773582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016" y="905256"/>
              <a:ext cx="2196084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7536" y="361314"/>
            <a:ext cx="73520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Обязанности </a:t>
            </a: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работников </a:t>
            </a:r>
            <a:r>
              <a:rPr b="1" spc="-1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в </a:t>
            </a:r>
            <a:r>
              <a:rPr b="1" spc="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части 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обучения, </a:t>
            </a:r>
            <a:r>
              <a:rPr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проверки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знаний </a:t>
            </a:r>
            <a:r>
              <a:rPr b="1" spc="-10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 </a:t>
            </a:r>
            <a:r>
              <a:rPr b="1" spc="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аттестации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 </a:t>
            </a:r>
            <a:r>
              <a:rPr b="1" spc="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 </a:t>
            </a:r>
            <a:r>
              <a:rPr b="1" spc="-10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 </a:t>
            </a:r>
            <a:r>
              <a:rPr b="1" spc="-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промышленной </a:t>
            </a:r>
            <a:r>
              <a:rPr b="1" spc="-5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безопасности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3897" y="1441450"/>
            <a:ext cx="818578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Работник</a:t>
            </a:r>
            <a:r>
              <a:rPr sz="1800" b="1" spc="-7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B0F0"/>
                </a:solidFill>
                <a:latin typeface="Tahoma"/>
                <a:cs typeface="Tahoma"/>
              </a:rPr>
              <a:t>обязан</a:t>
            </a:r>
            <a:r>
              <a:rPr sz="1800" b="1" spc="-50" dirty="0"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30" dirty="0">
                <a:latin typeface="Tahoma"/>
                <a:cs typeface="Tahoma"/>
              </a:rPr>
              <a:t>проходить </a:t>
            </a:r>
            <a:r>
              <a:rPr sz="1800" b="1" spc="-10" dirty="0">
                <a:latin typeface="Tahoma"/>
                <a:cs typeface="Tahoma"/>
              </a:rPr>
              <a:t>обучение </a:t>
            </a:r>
            <a:r>
              <a:rPr sz="1800" b="1" spc="5" dirty="0">
                <a:latin typeface="Tahoma"/>
                <a:cs typeface="Tahoma"/>
              </a:rPr>
              <a:t>безопасным </a:t>
            </a:r>
            <a:r>
              <a:rPr sz="1800" b="1" spc="45" dirty="0">
                <a:latin typeface="Tahoma"/>
                <a:cs typeface="Tahoma"/>
              </a:rPr>
              <a:t>методам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15" dirty="0">
                <a:latin typeface="Tahoma"/>
                <a:cs typeface="Tahoma"/>
              </a:rPr>
              <a:t>приемам </a:t>
            </a:r>
            <a:r>
              <a:rPr sz="1800" b="1" spc="-95" dirty="0">
                <a:latin typeface="Tahoma"/>
                <a:cs typeface="Tahoma"/>
              </a:rPr>
              <a:t>выполнения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работ;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30" dirty="0">
                <a:latin typeface="Tahoma"/>
                <a:cs typeface="Tahoma"/>
              </a:rPr>
              <a:t>пройти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инструктаж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труда;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30" dirty="0">
                <a:latin typeface="Tahoma"/>
                <a:cs typeface="Tahoma"/>
              </a:rPr>
              <a:t>пройти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стажировку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рабочем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месте;</a:t>
            </a:r>
            <a:endParaRPr sz="18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25" dirty="0">
                <a:latin typeface="Tahoma"/>
                <a:cs typeface="Tahoma"/>
              </a:rPr>
              <a:t>прох</a:t>
            </a:r>
            <a:r>
              <a:rPr sz="1800" b="1" spc="-35" dirty="0">
                <a:latin typeface="Tahoma"/>
                <a:cs typeface="Tahoma"/>
              </a:rPr>
              <a:t>одит</a:t>
            </a:r>
            <a:r>
              <a:rPr sz="1800" b="1" spc="-25" dirty="0">
                <a:latin typeface="Tahoma"/>
                <a:cs typeface="Tahoma"/>
              </a:rPr>
              <a:t>ь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про</a:t>
            </a:r>
            <a:r>
              <a:rPr sz="1800" b="1" spc="-40" dirty="0">
                <a:latin typeface="Tahoma"/>
                <a:cs typeface="Tahoma"/>
              </a:rPr>
              <a:t>в</a:t>
            </a:r>
            <a:r>
              <a:rPr sz="1800" b="1" dirty="0">
                <a:latin typeface="Tahoma"/>
                <a:cs typeface="Tahoma"/>
              </a:rPr>
              <a:t>ерк</a:t>
            </a:r>
            <a:r>
              <a:rPr sz="1800" b="1" spc="5" dirty="0">
                <a:latin typeface="Tahoma"/>
                <a:cs typeface="Tahoma"/>
              </a:rPr>
              <a:t>у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5" dirty="0">
                <a:latin typeface="Tahoma"/>
                <a:cs typeface="Tahoma"/>
              </a:rPr>
              <a:t>ебо</a:t>
            </a:r>
            <a:r>
              <a:rPr sz="1800" b="1" dirty="0">
                <a:latin typeface="Tahoma"/>
                <a:cs typeface="Tahoma"/>
              </a:rPr>
              <a:t>в</a:t>
            </a:r>
            <a:r>
              <a:rPr sz="1800" b="1" spc="-45" dirty="0">
                <a:latin typeface="Tahoma"/>
                <a:cs typeface="Tahoma"/>
              </a:rPr>
              <a:t>аний </a:t>
            </a:r>
            <a:r>
              <a:rPr sz="1800" b="1" spc="25" dirty="0">
                <a:latin typeface="Tahoma"/>
                <a:cs typeface="Tahoma"/>
              </a:rPr>
              <a:t>охр</a:t>
            </a:r>
            <a:r>
              <a:rPr sz="1800" b="1" spc="20" dirty="0">
                <a:latin typeface="Tahoma"/>
                <a:cs typeface="Tahoma"/>
              </a:rPr>
              <a:t>а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-130" dirty="0">
                <a:latin typeface="Tahoma"/>
                <a:cs typeface="Tahoma"/>
              </a:rPr>
              <a:t>ы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-10" dirty="0">
                <a:latin typeface="Tahoma"/>
                <a:cs typeface="Tahoma"/>
              </a:rPr>
              <a:t>уда;</a:t>
            </a:r>
            <a:endParaRPr sz="1800" dirty="0">
              <a:latin typeface="Tahoma"/>
              <a:cs typeface="Tahoma"/>
            </a:endParaRPr>
          </a:p>
          <a:p>
            <a:pPr marL="299085" marR="445134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30" dirty="0">
                <a:latin typeface="Tahoma"/>
                <a:cs typeface="Tahoma"/>
              </a:rPr>
              <a:t>проходит</a:t>
            </a:r>
            <a:r>
              <a:rPr sz="1800" b="1" spc="-25" dirty="0">
                <a:latin typeface="Tahoma"/>
                <a:cs typeface="Tahoma"/>
              </a:rPr>
              <a:t>ь</a:t>
            </a:r>
            <a:r>
              <a:rPr sz="1800" b="1" spc="-40" dirty="0">
                <a:latin typeface="Tahoma"/>
                <a:cs typeface="Tahoma"/>
              </a:rPr>
              <a:t> подготовк</a:t>
            </a:r>
            <a:r>
              <a:rPr sz="1800" b="1" spc="-35" dirty="0">
                <a:latin typeface="Tahoma"/>
                <a:cs typeface="Tahoma"/>
              </a:rPr>
              <a:t>у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ат</a:t>
            </a:r>
            <a:r>
              <a:rPr sz="1800" b="1" spc="40" dirty="0">
                <a:latin typeface="Tahoma"/>
                <a:cs typeface="Tahoma"/>
              </a:rPr>
              <a:t>т</a:t>
            </a:r>
            <a:r>
              <a:rPr sz="1800" b="1" spc="25" dirty="0">
                <a:latin typeface="Tahoma"/>
                <a:cs typeface="Tahoma"/>
              </a:rPr>
              <a:t>естаци</a:t>
            </a:r>
            <a:r>
              <a:rPr sz="1800" b="1" spc="50" dirty="0">
                <a:latin typeface="Tahoma"/>
                <a:cs typeface="Tahoma"/>
              </a:rPr>
              <a:t>ю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област</a:t>
            </a:r>
            <a:r>
              <a:rPr sz="1800" b="1" spc="20" dirty="0">
                <a:latin typeface="Tahoma"/>
                <a:cs typeface="Tahoma"/>
              </a:rPr>
              <a:t>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пром</a:t>
            </a:r>
            <a:r>
              <a:rPr sz="1800" b="1" spc="-65" dirty="0">
                <a:latin typeface="Tahoma"/>
                <a:cs typeface="Tahoma"/>
              </a:rPr>
              <a:t>ышленной  </a:t>
            </a:r>
            <a:r>
              <a:rPr sz="1800" b="1" spc="15" dirty="0">
                <a:latin typeface="Tahoma"/>
                <a:cs typeface="Tahoma"/>
              </a:rPr>
              <a:t>безопасности.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4651" y="5481828"/>
            <a:ext cx="7566659" cy="943610"/>
            <a:chOff x="644651" y="5481828"/>
            <a:chExt cx="7566659" cy="9436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1" y="5481828"/>
              <a:ext cx="7566659" cy="9433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5573" y="5593600"/>
              <a:ext cx="7345045" cy="720090"/>
            </a:xfrm>
            <a:custGeom>
              <a:avLst/>
              <a:gdLst/>
              <a:ahLst/>
              <a:cxnLst/>
              <a:rect l="l" t="t" r="r" b="b"/>
              <a:pathLst>
                <a:path w="7345045" h="720089">
                  <a:moveTo>
                    <a:pt x="7224852" y="0"/>
                  </a:moveTo>
                  <a:lnTo>
                    <a:pt x="120015" y="0"/>
                  </a:lnTo>
                  <a:lnTo>
                    <a:pt x="73300" y="9429"/>
                  </a:lnTo>
                  <a:lnTo>
                    <a:pt x="35152" y="35147"/>
                  </a:lnTo>
                  <a:lnTo>
                    <a:pt x="9431" y="73294"/>
                  </a:lnTo>
                  <a:lnTo>
                    <a:pt x="0" y="120014"/>
                  </a:lnTo>
                  <a:lnTo>
                    <a:pt x="0" y="600062"/>
                  </a:lnTo>
                  <a:lnTo>
                    <a:pt x="9431" y="646777"/>
                  </a:lnTo>
                  <a:lnTo>
                    <a:pt x="35152" y="684925"/>
                  </a:lnTo>
                  <a:lnTo>
                    <a:pt x="73300" y="710645"/>
                  </a:lnTo>
                  <a:lnTo>
                    <a:pt x="120015" y="720077"/>
                  </a:lnTo>
                  <a:lnTo>
                    <a:pt x="7224852" y="720077"/>
                  </a:lnTo>
                  <a:lnTo>
                    <a:pt x="7271572" y="710645"/>
                  </a:lnTo>
                  <a:lnTo>
                    <a:pt x="7309719" y="684925"/>
                  </a:lnTo>
                  <a:lnTo>
                    <a:pt x="7335437" y="646777"/>
                  </a:lnTo>
                  <a:lnTo>
                    <a:pt x="7344867" y="600062"/>
                  </a:lnTo>
                  <a:lnTo>
                    <a:pt x="7344867" y="120014"/>
                  </a:lnTo>
                  <a:lnTo>
                    <a:pt x="7335437" y="73294"/>
                  </a:lnTo>
                  <a:lnTo>
                    <a:pt x="7309719" y="35147"/>
                  </a:lnTo>
                  <a:lnTo>
                    <a:pt x="7271572" y="9429"/>
                  </a:lnTo>
                  <a:lnTo>
                    <a:pt x="7224852" y="0"/>
                  </a:lnTo>
                  <a:close/>
                </a:path>
              </a:pathLst>
            </a:custGeom>
            <a:solidFill>
              <a:srgbClr val="B3C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573" y="5593600"/>
              <a:ext cx="7345045" cy="720090"/>
            </a:xfrm>
            <a:custGeom>
              <a:avLst/>
              <a:gdLst/>
              <a:ahLst/>
              <a:cxnLst/>
              <a:rect l="l" t="t" r="r" b="b"/>
              <a:pathLst>
                <a:path w="7345045" h="720089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224852" y="0"/>
                  </a:lnTo>
                  <a:lnTo>
                    <a:pt x="7271572" y="9429"/>
                  </a:lnTo>
                  <a:lnTo>
                    <a:pt x="7309719" y="35147"/>
                  </a:lnTo>
                  <a:lnTo>
                    <a:pt x="7335437" y="73294"/>
                  </a:lnTo>
                  <a:lnTo>
                    <a:pt x="7344867" y="120014"/>
                  </a:lnTo>
                  <a:lnTo>
                    <a:pt x="7344867" y="600062"/>
                  </a:lnTo>
                  <a:lnTo>
                    <a:pt x="7335437" y="646777"/>
                  </a:lnTo>
                  <a:lnTo>
                    <a:pt x="7309719" y="684925"/>
                  </a:lnTo>
                  <a:lnTo>
                    <a:pt x="7271572" y="710645"/>
                  </a:lnTo>
                  <a:lnTo>
                    <a:pt x="7224852" y="720077"/>
                  </a:lnTo>
                  <a:lnTo>
                    <a:pt x="120015" y="720077"/>
                  </a:lnTo>
                  <a:lnTo>
                    <a:pt x="73300" y="710645"/>
                  </a:lnTo>
                  <a:lnTo>
                    <a:pt x="35152" y="684925"/>
                  </a:lnTo>
                  <a:lnTo>
                    <a:pt x="9431" y="646777"/>
                  </a:lnTo>
                  <a:lnTo>
                    <a:pt x="0" y="600062"/>
                  </a:lnTo>
                  <a:lnTo>
                    <a:pt x="0" y="120014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2680" y="5692546"/>
            <a:ext cx="6351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 err="1">
                <a:latin typeface="Tahoma"/>
                <a:cs typeface="Tahoma"/>
              </a:rPr>
              <a:t>Статья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35" dirty="0" smtClean="0">
                <a:latin typeface="Tahoma"/>
                <a:cs typeface="Tahoma"/>
              </a:rPr>
              <a:t>21</a:t>
            </a:r>
            <a:r>
              <a:rPr lang="ru-RU" sz="1600" b="1" spc="-125" dirty="0">
                <a:latin typeface="Tahoma"/>
                <a:cs typeface="Tahoma"/>
              </a:rPr>
              <a:t>5</a:t>
            </a:r>
            <a:r>
              <a:rPr sz="1600" b="1" spc="10" dirty="0" smtClean="0">
                <a:latin typeface="Tahoma"/>
                <a:cs typeface="Tahoma"/>
              </a:rPr>
              <a:t> </a:t>
            </a:r>
            <a:r>
              <a:rPr sz="1600" b="1" spc="-220" dirty="0">
                <a:latin typeface="Tahoma"/>
                <a:cs typeface="Tahoma"/>
              </a:rPr>
              <a:t>ТК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170" dirty="0">
                <a:latin typeface="Tahoma"/>
                <a:cs typeface="Tahoma"/>
              </a:rPr>
              <a:t>Р</a:t>
            </a:r>
            <a:r>
              <a:rPr sz="1600" b="1" spc="-130" dirty="0">
                <a:latin typeface="Tahoma"/>
                <a:cs typeface="Tahoma"/>
              </a:rPr>
              <a:t>Ф.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75" dirty="0">
                <a:latin typeface="Tahoma"/>
                <a:cs typeface="Tahoma"/>
              </a:rPr>
              <a:t>О</a:t>
            </a:r>
            <a:r>
              <a:rPr sz="1600" b="1" spc="65" dirty="0">
                <a:latin typeface="Tahoma"/>
                <a:cs typeface="Tahoma"/>
              </a:rPr>
              <a:t>б</a:t>
            </a:r>
            <a:r>
              <a:rPr sz="1600" b="1" spc="-70" dirty="0">
                <a:latin typeface="Tahoma"/>
                <a:cs typeface="Tahoma"/>
              </a:rPr>
              <a:t>язанн</a:t>
            </a:r>
            <a:r>
              <a:rPr sz="1600" b="1" spc="30" dirty="0">
                <a:latin typeface="Tahoma"/>
                <a:cs typeface="Tahoma"/>
              </a:rPr>
              <a:t>ост</a:t>
            </a:r>
            <a:r>
              <a:rPr sz="1600" b="1" spc="40" dirty="0">
                <a:latin typeface="Tahoma"/>
                <a:cs typeface="Tahoma"/>
              </a:rPr>
              <a:t>и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65" dirty="0">
                <a:latin typeface="Tahoma"/>
                <a:cs typeface="Tahoma"/>
              </a:rPr>
              <a:t>ра</a:t>
            </a:r>
            <a:r>
              <a:rPr sz="1600" b="1" spc="-20" dirty="0">
                <a:latin typeface="Tahoma"/>
                <a:cs typeface="Tahoma"/>
              </a:rPr>
              <a:t>ботни</a:t>
            </a:r>
            <a:r>
              <a:rPr sz="1600" b="1" spc="-114" dirty="0">
                <a:latin typeface="Tahoma"/>
                <a:cs typeface="Tahoma"/>
              </a:rPr>
              <a:t>к</a:t>
            </a:r>
            <a:r>
              <a:rPr sz="1600" b="1" spc="95" dirty="0">
                <a:latin typeface="Tahoma"/>
                <a:cs typeface="Tahoma"/>
              </a:rPr>
              <a:t>а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120" dirty="0">
                <a:latin typeface="Tahoma"/>
                <a:cs typeface="Tahoma"/>
              </a:rPr>
              <a:t>в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област</a:t>
            </a:r>
            <a:r>
              <a:rPr sz="1600" b="1" spc="15" dirty="0">
                <a:latin typeface="Tahoma"/>
                <a:cs typeface="Tahoma"/>
              </a:rPr>
              <a:t>и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о</a:t>
            </a:r>
            <a:r>
              <a:rPr sz="1600" b="1" spc="-30" dirty="0">
                <a:latin typeface="Tahoma"/>
                <a:cs typeface="Tahoma"/>
              </a:rPr>
              <a:t>х</a:t>
            </a:r>
            <a:r>
              <a:rPr sz="1600" b="1" spc="65" dirty="0">
                <a:latin typeface="Tahoma"/>
                <a:cs typeface="Tahoma"/>
              </a:rPr>
              <a:t>ра</a:t>
            </a:r>
            <a:r>
              <a:rPr sz="1600" b="1" spc="-110" dirty="0">
                <a:latin typeface="Tahoma"/>
                <a:cs typeface="Tahoma"/>
              </a:rPr>
              <a:t>ны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30" dirty="0">
                <a:latin typeface="Tahoma"/>
                <a:cs typeface="Tahoma"/>
              </a:rPr>
              <a:t>труда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279" y="295656"/>
            <a:ext cx="5590032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854" y="361314"/>
            <a:ext cx="5273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Организация</a:t>
            </a:r>
            <a:r>
              <a:rPr b="1" spc="-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обучения</a:t>
            </a:r>
            <a:r>
              <a:rPr b="1" spc="-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</a:t>
            </a:r>
            <a:r>
              <a:rPr b="1" spc="-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1751" y="707369"/>
            <a:ext cx="3469640" cy="876935"/>
            <a:chOff x="533196" y="1334388"/>
            <a:chExt cx="3469640" cy="876935"/>
          </a:xfrm>
        </p:grpSpPr>
        <p:sp>
          <p:nvSpPr>
            <p:cNvPr id="5" name="object 5"/>
            <p:cNvSpPr/>
            <p:nvPr/>
          </p:nvSpPr>
          <p:spPr>
            <a:xfrm>
              <a:off x="539546" y="1340738"/>
              <a:ext cx="3456940" cy="864235"/>
            </a:xfrm>
            <a:custGeom>
              <a:avLst/>
              <a:gdLst/>
              <a:ahLst/>
              <a:cxnLst/>
              <a:rect l="l" t="t" r="r" b="b"/>
              <a:pathLst>
                <a:path w="3456940" h="864235">
                  <a:moveTo>
                    <a:pt x="3312363" y="0"/>
                  </a:moveTo>
                  <a:lnTo>
                    <a:pt x="144017" y="0"/>
                  </a:lnTo>
                  <a:lnTo>
                    <a:pt x="98501" y="7345"/>
                  </a:lnTo>
                  <a:lnTo>
                    <a:pt x="58967" y="27797"/>
                  </a:lnTo>
                  <a:lnTo>
                    <a:pt x="27790" y="58978"/>
                  </a:lnTo>
                  <a:lnTo>
                    <a:pt x="7343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3" y="765596"/>
                  </a:lnTo>
                  <a:lnTo>
                    <a:pt x="27790" y="805129"/>
                  </a:lnTo>
                  <a:lnTo>
                    <a:pt x="58967" y="836310"/>
                  </a:lnTo>
                  <a:lnTo>
                    <a:pt x="98501" y="856762"/>
                  </a:lnTo>
                  <a:lnTo>
                    <a:pt x="144017" y="864108"/>
                  </a:lnTo>
                  <a:lnTo>
                    <a:pt x="3312363" y="864108"/>
                  </a:lnTo>
                  <a:lnTo>
                    <a:pt x="3357869" y="856762"/>
                  </a:lnTo>
                  <a:lnTo>
                    <a:pt x="3397402" y="836310"/>
                  </a:lnTo>
                  <a:lnTo>
                    <a:pt x="3428583" y="805129"/>
                  </a:lnTo>
                  <a:lnTo>
                    <a:pt x="3449035" y="765596"/>
                  </a:lnTo>
                  <a:lnTo>
                    <a:pt x="3456381" y="720089"/>
                  </a:lnTo>
                  <a:lnTo>
                    <a:pt x="3456381" y="144018"/>
                  </a:lnTo>
                  <a:lnTo>
                    <a:pt x="3449035" y="98511"/>
                  </a:lnTo>
                  <a:lnTo>
                    <a:pt x="3428583" y="58978"/>
                  </a:lnTo>
                  <a:lnTo>
                    <a:pt x="3397402" y="27797"/>
                  </a:lnTo>
                  <a:lnTo>
                    <a:pt x="3357869" y="7345"/>
                  </a:lnTo>
                  <a:lnTo>
                    <a:pt x="3312363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546" y="1340738"/>
              <a:ext cx="3456940" cy="864235"/>
            </a:xfrm>
            <a:custGeom>
              <a:avLst/>
              <a:gdLst/>
              <a:ahLst/>
              <a:cxnLst/>
              <a:rect l="l" t="t" r="r" b="b"/>
              <a:pathLst>
                <a:path w="3456940" h="864235">
                  <a:moveTo>
                    <a:pt x="0" y="144018"/>
                  </a:moveTo>
                  <a:lnTo>
                    <a:pt x="7343" y="98511"/>
                  </a:lnTo>
                  <a:lnTo>
                    <a:pt x="27790" y="58978"/>
                  </a:lnTo>
                  <a:lnTo>
                    <a:pt x="58967" y="27797"/>
                  </a:lnTo>
                  <a:lnTo>
                    <a:pt x="98501" y="7345"/>
                  </a:lnTo>
                  <a:lnTo>
                    <a:pt x="144017" y="0"/>
                  </a:lnTo>
                  <a:lnTo>
                    <a:pt x="3312363" y="0"/>
                  </a:lnTo>
                  <a:lnTo>
                    <a:pt x="3357869" y="7345"/>
                  </a:lnTo>
                  <a:lnTo>
                    <a:pt x="3397402" y="27797"/>
                  </a:lnTo>
                  <a:lnTo>
                    <a:pt x="3428583" y="58978"/>
                  </a:lnTo>
                  <a:lnTo>
                    <a:pt x="3449035" y="98511"/>
                  </a:lnTo>
                  <a:lnTo>
                    <a:pt x="3456381" y="144018"/>
                  </a:lnTo>
                  <a:lnTo>
                    <a:pt x="3456381" y="720089"/>
                  </a:lnTo>
                  <a:lnTo>
                    <a:pt x="3449035" y="765596"/>
                  </a:lnTo>
                  <a:lnTo>
                    <a:pt x="3428583" y="805129"/>
                  </a:lnTo>
                  <a:lnTo>
                    <a:pt x="3397402" y="836310"/>
                  </a:lnTo>
                  <a:lnTo>
                    <a:pt x="3357869" y="856762"/>
                  </a:lnTo>
                  <a:lnTo>
                    <a:pt x="3312363" y="864108"/>
                  </a:lnTo>
                  <a:lnTo>
                    <a:pt x="144017" y="864108"/>
                  </a:lnTo>
                  <a:lnTo>
                    <a:pt x="98501" y="856762"/>
                  </a:lnTo>
                  <a:lnTo>
                    <a:pt x="58967" y="836310"/>
                  </a:lnTo>
                  <a:lnTo>
                    <a:pt x="27790" y="805129"/>
                  </a:lnTo>
                  <a:lnTo>
                    <a:pt x="7343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5298" y="835186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ahoma"/>
                <a:cs typeface="Tahoma"/>
              </a:rPr>
              <a:t>Обучение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руководителей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сп</a:t>
            </a:r>
            <a:r>
              <a:rPr sz="1800" b="1" spc="70" dirty="0">
                <a:latin typeface="Tahoma"/>
                <a:cs typeface="Tahoma"/>
              </a:rPr>
              <a:t>е</a:t>
            </a:r>
            <a:r>
              <a:rPr sz="1800" b="1" spc="15" dirty="0">
                <a:latin typeface="Tahoma"/>
                <a:cs typeface="Tahoma"/>
              </a:rPr>
              <a:t>циа</a:t>
            </a:r>
            <a:r>
              <a:rPr sz="1800" b="1" spc="-145" dirty="0">
                <a:latin typeface="Tahoma"/>
                <a:cs typeface="Tahoma"/>
              </a:rPr>
              <a:t>л</a:t>
            </a:r>
            <a:r>
              <a:rPr sz="1800" b="1" spc="-140" dirty="0">
                <a:latin typeface="Tahoma"/>
                <a:cs typeface="Tahoma"/>
              </a:rPr>
              <a:t>и</a:t>
            </a:r>
            <a:r>
              <a:rPr sz="1800" b="1" spc="25" dirty="0">
                <a:latin typeface="Tahoma"/>
                <a:cs typeface="Tahoma"/>
              </a:rPr>
              <a:t>стов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60849" y="713719"/>
            <a:ext cx="3469640" cy="876935"/>
            <a:chOff x="5213730" y="1334388"/>
            <a:chExt cx="3469640" cy="876935"/>
          </a:xfrm>
        </p:grpSpPr>
        <p:sp>
          <p:nvSpPr>
            <p:cNvPr id="9" name="object 9"/>
            <p:cNvSpPr/>
            <p:nvPr/>
          </p:nvSpPr>
          <p:spPr>
            <a:xfrm>
              <a:off x="5220080" y="1340738"/>
              <a:ext cx="3456940" cy="864235"/>
            </a:xfrm>
            <a:custGeom>
              <a:avLst/>
              <a:gdLst/>
              <a:ahLst/>
              <a:cxnLst/>
              <a:rect l="l" t="t" r="r" b="b"/>
              <a:pathLst>
                <a:path w="3456940" h="864235">
                  <a:moveTo>
                    <a:pt x="3312414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3312414" y="864108"/>
                  </a:lnTo>
                  <a:lnTo>
                    <a:pt x="3357920" y="856762"/>
                  </a:lnTo>
                  <a:lnTo>
                    <a:pt x="3397453" y="836310"/>
                  </a:lnTo>
                  <a:lnTo>
                    <a:pt x="3428634" y="805129"/>
                  </a:lnTo>
                  <a:lnTo>
                    <a:pt x="3449086" y="765596"/>
                  </a:lnTo>
                  <a:lnTo>
                    <a:pt x="3456432" y="720089"/>
                  </a:lnTo>
                  <a:lnTo>
                    <a:pt x="3456432" y="144018"/>
                  </a:lnTo>
                  <a:lnTo>
                    <a:pt x="3449086" y="98511"/>
                  </a:lnTo>
                  <a:lnTo>
                    <a:pt x="3428634" y="58978"/>
                  </a:lnTo>
                  <a:lnTo>
                    <a:pt x="3397453" y="27797"/>
                  </a:lnTo>
                  <a:lnTo>
                    <a:pt x="3357920" y="7345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0080" y="1340738"/>
              <a:ext cx="3456940" cy="864235"/>
            </a:xfrm>
            <a:custGeom>
              <a:avLst/>
              <a:gdLst/>
              <a:ahLst/>
              <a:cxnLst/>
              <a:rect l="l" t="t" r="r" b="b"/>
              <a:pathLst>
                <a:path w="3456940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3312414" y="0"/>
                  </a:lnTo>
                  <a:lnTo>
                    <a:pt x="3357920" y="7345"/>
                  </a:lnTo>
                  <a:lnTo>
                    <a:pt x="3397453" y="27797"/>
                  </a:lnTo>
                  <a:lnTo>
                    <a:pt x="3428634" y="58978"/>
                  </a:lnTo>
                  <a:lnTo>
                    <a:pt x="3449086" y="98511"/>
                  </a:lnTo>
                  <a:lnTo>
                    <a:pt x="3456432" y="144018"/>
                  </a:lnTo>
                  <a:lnTo>
                    <a:pt x="3456432" y="720089"/>
                  </a:lnTo>
                  <a:lnTo>
                    <a:pt x="3449086" y="765596"/>
                  </a:lnTo>
                  <a:lnTo>
                    <a:pt x="3428634" y="805129"/>
                  </a:lnTo>
                  <a:lnTo>
                    <a:pt x="3397453" y="836310"/>
                  </a:lnTo>
                  <a:lnTo>
                    <a:pt x="3357920" y="856762"/>
                  </a:lnTo>
                  <a:lnTo>
                    <a:pt x="3312414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27432" y="977893"/>
            <a:ext cx="264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ahoma"/>
                <a:cs typeface="Tahoma"/>
              </a:rPr>
              <a:t>Обучение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работников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459" y="1774161"/>
            <a:ext cx="3243072" cy="26791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0" y="1774161"/>
            <a:ext cx="3459479" cy="26289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28026" y="4343400"/>
            <a:ext cx="8539480" cy="2666999"/>
            <a:chOff x="248411" y="5477255"/>
            <a:chExt cx="8539480" cy="116014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11" y="5477255"/>
              <a:ext cx="8538972" cy="11597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9536" y="5589244"/>
              <a:ext cx="8317230" cy="936625"/>
            </a:xfrm>
            <a:custGeom>
              <a:avLst/>
              <a:gdLst/>
              <a:ahLst/>
              <a:cxnLst/>
              <a:rect l="l" t="t" r="r" b="b"/>
              <a:pathLst>
                <a:path w="8317230" h="936625">
                  <a:moveTo>
                    <a:pt x="8160893" y="0"/>
                  </a:moveTo>
                  <a:lnTo>
                    <a:pt x="156019" y="0"/>
                  </a:lnTo>
                  <a:lnTo>
                    <a:pt x="106704" y="7953"/>
                  </a:lnTo>
                  <a:lnTo>
                    <a:pt x="63875" y="30102"/>
                  </a:lnTo>
                  <a:lnTo>
                    <a:pt x="30102" y="63875"/>
                  </a:lnTo>
                  <a:lnTo>
                    <a:pt x="7953" y="106704"/>
                  </a:lnTo>
                  <a:lnTo>
                    <a:pt x="0" y="156019"/>
                  </a:lnTo>
                  <a:lnTo>
                    <a:pt x="0" y="780084"/>
                  </a:lnTo>
                  <a:lnTo>
                    <a:pt x="7953" y="829395"/>
                  </a:lnTo>
                  <a:lnTo>
                    <a:pt x="30102" y="872223"/>
                  </a:lnTo>
                  <a:lnTo>
                    <a:pt x="63875" y="905998"/>
                  </a:lnTo>
                  <a:lnTo>
                    <a:pt x="106704" y="928149"/>
                  </a:lnTo>
                  <a:lnTo>
                    <a:pt x="156019" y="936104"/>
                  </a:lnTo>
                  <a:lnTo>
                    <a:pt x="8160893" y="936104"/>
                  </a:lnTo>
                  <a:lnTo>
                    <a:pt x="8210239" y="928149"/>
                  </a:lnTo>
                  <a:lnTo>
                    <a:pt x="8253086" y="905998"/>
                  </a:lnTo>
                  <a:lnTo>
                    <a:pt x="8286869" y="872223"/>
                  </a:lnTo>
                  <a:lnTo>
                    <a:pt x="8309021" y="829395"/>
                  </a:lnTo>
                  <a:lnTo>
                    <a:pt x="8316976" y="780084"/>
                  </a:lnTo>
                  <a:lnTo>
                    <a:pt x="8316976" y="156019"/>
                  </a:lnTo>
                  <a:lnTo>
                    <a:pt x="8309021" y="106704"/>
                  </a:lnTo>
                  <a:lnTo>
                    <a:pt x="8286869" y="63875"/>
                  </a:lnTo>
                  <a:lnTo>
                    <a:pt x="8253086" y="30102"/>
                  </a:lnTo>
                  <a:lnTo>
                    <a:pt x="8210239" y="7953"/>
                  </a:lnTo>
                  <a:lnTo>
                    <a:pt x="8160893" y="0"/>
                  </a:lnTo>
                  <a:close/>
                </a:path>
              </a:pathLst>
            </a:custGeom>
            <a:solidFill>
              <a:srgbClr val="B3C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536" y="5589244"/>
              <a:ext cx="8317230" cy="936625"/>
            </a:xfrm>
            <a:custGeom>
              <a:avLst/>
              <a:gdLst/>
              <a:ahLst/>
              <a:cxnLst/>
              <a:rect l="l" t="t" r="r" b="b"/>
              <a:pathLst>
                <a:path w="8317230" h="936625">
                  <a:moveTo>
                    <a:pt x="0" y="156019"/>
                  </a:moveTo>
                  <a:lnTo>
                    <a:pt x="7953" y="106704"/>
                  </a:lnTo>
                  <a:lnTo>
                    <a:pt x="30102" y="63875"/>
                  </a:lnTo>
                  <a:lnTo>
                    <a:pt x="63875" y="30102"/>
                  </a:lnTo>
                  <a:lnTo>
                    <a:pt x="106704" y="7953"/>
                  </a:lnTo>
                  <a:lnTo>
                    <a:pt x="156019" y="0"/>
                  </a:lnTo>
                  <a:lnTo>
                    <a:pt x="8160893" y="0"/>
                  </a:lnTo>
                  <a:lnTo>
                    <a:pt x="8210239" y="7953"/>
                  </a:lnTo>
                  <a:lnTo>
                    <a:pt x="8253086" y="30102"/>
                  </a:lnTo>
                  <a:lnTo>
                    <a:pt x="8286869" y="63875"/>
                  </a:lnTo>
                  <a:lnTo>
                    <a:pt x="8309021" y="106704"/>
                  </a:lnTo>
                  <a:lnTo>
                    <a:pt x="8316976" y="156019"/>
                  </a:lnTo>
                  <a:lnTo>
                    <a:pt x="8316976" y="780084"/>
                  </a:lnTo>
                  <a:lnTo>
                    <a:pt x="8309021" y="829395"/>
                  </a:lnTo>
                  <a:lnTo>
                    <a:pt x="8286869" y="872223"/>
                  </a:lnTo>
                  <a:lnTo>
                    <a:pt x="8253086" y="905998"/>
                  </a:lnTo>
                  <a:lnTo>
                    <a:pt x="8210239" y="928149"/>
                  </a:lnTo>
                  <a:lnTo>
                    <a:pt x="8160893" y="936104"/>
                  </a:lnTo>
                  <a:lnTo>
                    <a:pt x="156019" y="936104"/>
                  </a:lnTo>
                  <a:lnTo>
                    <a:pt x="106704" y="928149"/>
                  </a:lnTo>
                  <a:lnTo>
                    <a:pt x="63875" y="905998"/>
                  </a:lnTo>
                  <a:lnTo>
                    <a:pt x="30102" y="872223"/>
                  </a:lnTo>
                  <a:lnTo>
                    <a:pt x="7953" y="829395"/>
                  </a:lnTo>
                  <a:lnTo>
                    <a:pt x="0" y="780084"/>
                  </a:lnTo>
                  <a:lnTo>
                    <a:pt x="0" y="156019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3175" y="4646938"/>
            <a:ext cx="7904480" cy="1994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45" dirty="0" smtClean="0">
                <a:latin typeface="Tahoma"/>
                <a:cs typeface="Tahoma"/>
              </a:rPr>
              <a:t>До 31.08.2022 г. действует </a:t>
            </a:r>
            <a:r>
              <a:rPr sz="1600" b="1" spc="-45" dirty="0" err="1" smtClean="0">
                <a:latin typeface="Tahoma"/>
                <a:cs typeface="Tahoma"/>
              </a:rPr>
              <a:t>Порядок</a:t>
            </a:r>
            <a:r>
              <a:rPr sz="1600" b="1" spc="15" dirty="0" smtClean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обучения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по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10" dirty="0">
                <a:latin typeface="Tahoma"/>
                <a:cs typeface="Tahoma"/>
              </a:rPr>
              <a:t>охране </a:t>
            </a:r>
            <a:r>
              <a:rPr sz="1600" b="1" spc="30" dirty="0">
                <a:latin typeface="Tahoma"/>
                <a:cs typeface="Tahoma"/>
              </a:rPr>
              <a:t>труда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и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проверки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знаний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требований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охраны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30" dirty="0">
                <a:latin typeface="Tahoma"/>
                <a:cs typeface="Tahoma"/>
              </a:rPr>
              <a:t>труда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работников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организаций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(Утверждено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постановлением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Минтруда 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России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Минобразования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России </a:t>
            </a:r>
            <a:r>
              <a:rPr sz="1600" b="1" spc="25" dirty="0">
                <a:latin typeface="Tahoma"/>
                <a:cs typeface="Tahoma"/>
              </a:rPr>
              <a:t>от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114" dirty="0">
                <a:latin typeface="Tahoma"/>
                <a:cs typeface="Tahoma"/>
              </a:rPr>
              <a:t>13.01.03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N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145" dirty="0">
                <a:latin typeface="Tahoma"/>
                <a:cs typeface="Tahoma"/>
              </a:rPr>
              <a:t>1/29</a:t>
            </a:r>
            <a:r>
              <a:rPr sz="1600" b="1" spc="-145" dirty="0" smtClean="0">
                <a:latin typeface="Tahoma"/>
                <a:cs typeface="Tahoma"/>
              </a:rPr>
              <a:t>)</a:t>
            </a:r>
            <a:endParaRPr lang="ru-RU" sz="1600" b="1" spc="-145" dirty="0" smtClean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1.09.2022 г. будет действовать Постановление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24 декабря 2021 г. N 2464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 порядке обучения по охране труда и проверки знания требований охраны труда"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460" y="295656"/>
            <a:ext cx="4995672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033" y="361314"/>
            <a:ext cx="4678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Порядок</a:t>
            </a:r>
            <a:r>
              <a:rPr b="1" spc="-6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обучения</a:t>
            </a:r>
            <a:r>
              <a:rPr b="1" spc="-8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2465" y="1514983"/>
            <a:ext cx="2101215" cy="876935"/>
            <a:chOff x="522465" y="1514983"/>
            <a:chExt cx="2101215" cy="876935"/>
          </a:xfrm>
        </p:grpSpPr>
        <p:sp>
          <p:nvSpPr>
            <p:cNvPr id="5" name="object 5"/>
            <p:cNvSpPr/>
            <p:nvPr/>
          </p:nvSpPr>
          <p:spPr>
            <a:xfrm>
              <a:off x="528815" y="1521333"/>
              <a:ext cx="2088514" cy="864235"/>
            </a:xfrm>
            <a:custGeom>
              <a:avLst/>
              <a:gdLst/>
              <a:ahLst/>
              <a:cxnLst/>
              <a:rect l="l" t="t" r="r" b="b"/>
              <a:pathLst>
                <a:path w="2088514" h="864235">
                  <a:moveTo>
                    <a:pt x="1944255" y="0"/>
                  </a:moveTo>
                  <a:lnTo>
                    <a:pt x="144017" y="0"/>
                  </a:lnTo>
                  <a:lnTo>
                    <a:pt x="98496" y="7345"/>
                  </a:lnTo>
                  <a:lnTo>
                    <a:pt x="58962" y="27797"/>
                  </a:lnTo>
                  <a:lnTo>
                    <a:pt x="27786" y="58978"/>
                  </a:lnTo>
                  <a:lnTo>
                    <a:pt x="7342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2" y="765596"/>
                  </a:lnTo>
                  <a:lnTo>
                    <a:pt x="27786" y="805129"/>
                  </a:lnTo>
                  <a:lnTo>
                    <a:pt x="58962" y="836310"/>
                  </a:lnTo>
                  <a:lnTo>
                    <a:pt x="98496" y="856762"/>
                  </a:lnTo>
                  <a:lnTo>
                    <a:pt x="144017" y="864107"/>
                  </a:lnTo>
                  <a:lnTo>
                    <a:pt x="1944255" y="864107"/>
                  </a:lnTo>
                  <a:lnTo>
                    <a:pt x="1989762" y="856762"/>
                  </a:lnTo>
                  <a:lnTo>
                    <a:pt x="2029294" y="836310"/>
                  </a:lnTo>
                  <a:lnTo>
                    <a:pt x="2060475" y="805129"/>
                  </a:lnTo>
                  <a:lnTo>
                    <a:pt x="2080928" y="765596"/>
                  </a:lnTo>
                  <a:lnTo>
                    <a:pt x="2088273" y="720089"/>
                  </a:lnTo>
                  <a:lnTo>
                    <a:pt x="2088273" y="144017"/>
                  </a:lnTo>
                  <a:lnTo>
                    <a:pt x="2080928" y="98511"/>
                  </a:lnTo>
                  <a:lnTo>
                    <a:pt x="2060475" y="58978"/>
                  </a:lnTo>
                  <a:lnTo>
                    <a:pt x="2029294" y="27797"/>
                  </a:lnTo>
                  <a:lnTo>
                    <a:pt x="1989762" y="7345"/>
                  </a:lnTo>
                  <a:lnTo>
                    <a:pt x="1944255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815" y="1521333"/>
              <a:ext cx="2088514" cy="864235"/>
            </a:xfrm>
            <a:custGeom>
              <a:avLst/>
              <a:gdLst/>
              <a:ahLst/>
              <a:cxnLst/>
              <a:rect l="l" t="t" r="r" b="b"/>
              <a:pathLst>
                <a:path w="2088514" h="864235">
                  <a:moveTo>
                    <a:pt x="0" y="144017"/>
                  </a:moveTo>
                  <a:lnTo>
                    <a:pt x="7342" y="98511"/>
                  </a:lnTo>
                  <a:lnTo>
                    <a:pt x="27786" y="58978"/>
                  </a:lnTo>
                  <a:lnTo>
                    <a:pt x="58962" y="27797"/>
                  </a:lnTo>
                  <a:lnTo>
                    <a:pt x="98496" y="7345"/>
                  </a:lnTo>
                  <a:lnTo>
                    <a:pt x="144017" y="0"/>
                  </a:lnTo>
                  <a:lnTo>
                    <a:pt x="1944255" y="0"/>
                  </a:lnTo>
                  <a:lnTo>
                    <a:pt x="1989762" y="7345"/>
                  </a:lnTo>
                  <a:lnTo>
                    <a:pt x="2029294" y="27797"/>
                  </a:lnTo>
                  <a:lnTo>
                    <a:pt x="2060475" y="58978"/>
                  </a:lnTo>
                  <a:lnTo>
                    <a:pt x="2080928" y="98511"/>
                  </a:lnTo>
                  <a:lnTo>
                    <a:pt x="2088273" y="144017"/>
                  </a:lnTo>
                  <a:lnTo>
                    <a:pt x="2088273" y="720089"/>
                  </a:lnTo>
                  <a:lnTo>
                    <a:pt x="2080928" y="765596"/>
                  </a:lnTo>
                  <a:lnTo>
                    <a:pt x="2060475" y="805129"/>
                  </a:lnTo>
                  <a:lnTo>
                    <a:pt x="2029294" y="836310"/>
                  </a:lnTo>
                  <a:lnTo>
                    <a:pt x="1989762" y="856762"/>
                  </a:lnTo>
                  <a:lnTo>
                    <a:pt x="1944255" y="864107"/>
                  </a:lnTo>
                  <a:lnTo>
                    <a:pt x="144017" y="864107"/>
                  </a:lnTo>
                  <a:lnTo>
                    <a:pt x="98496" y="856762"/>
                  </a:lnTo>
                  <a:lnTo>
                    <a:pt x="58962" y="836310"/>
                  </a:lnTo>
                  <a:lnTo>
                    <a:pt x="27786" y="805129"/>
                  </a:lnTo>
                  <a:lnTo>
                    <a:pt x="7342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9371" y="1694179"/>
            <a:ext cx="1727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ahoma"/>
                <a:cs typeface="Tahoma"/>
              </a:rPr>
              <a:t>Инструктажи </a:t>
            </a:r>
            <a:r>
              <a:rPr sz="1600" b="1" spc="-30" dirty="0">
                <a:latin typeface="Tahoma"/>
                <a:cs typeface="Tahoma"/>
              </a:rPr>
              <a:t>по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10" dirty="0">
                <a:latin typeface="Tahoma"/>
                <a:cs typeface="Tahoma"/>
              </a:rPr>
              <a:t>охране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25" dirty="0">
                <a:latin typeface="Tahoma"/>
                <a:cs typeface="Tahoma"/>
              </a:rPr>
              <a:t>труда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5255" y="793750"/>
            <a:ext cx="7195820" cy="502284"/>
            <a:chOff x="1055255" y="793750"/>
            <a:chExt cx="7195820" cy="502284"/>
          </a:xfrm>
        </p:grpSpPr>
        <p:sp>
          <p:nvSpPr>
            <p:cNvPr id="9" name="object 9"/>
            <p:cNvSpPr/>
            <p:nvPr/>
          </p:nvSpPr>
          <p:spPr>
            <a:xfrm>
              <a:off x="1061605" y="800100"/>
              <a:ext cx="7183120" cy="489584"/>
            </a:xfrm>
            <a:custGeom>
              <a:avLst/>
              <a:gdLst/>
              <a:ahLst/>
              <a:cxnLst/>
              <a:rect l="l" t="t" r="r" b="b"/>
              <a:pathLst>
                <a:path w="7183120" h="489584">
                  <a:moveTo>
                    <a:pt x="7101319" y="0"/>
                  </a:moveTo>
                  <a:lnTo>
                    <a:pt x="81508" y="0"/>
                  </a:lnTo>
                  <a:lnTo>
                    <a:pt x="49784" y="6417"/>
                  </a:lnTo>
                  <a:lnTo>
                    <a:pt x="23875" y="23907"/>
                  </a:lnTo>
                  <a:lnTo>
                    <a:pt x="6406" y="49827"/>
                  </a:lnTo>
                  <a:lnTo>
                    <a:pt x="0" y="81534"/>
                  </a:lnTo>
                  <a:lnTo>
                    <a:pt x="0" y="407542"/>
                  </a:lnTo>
                  <a:lnTo>
                    <a:pt x="6406" y="439249"/>
                  </a:lnTo>
                  <a:lnTo>
                    <a:pt x="23875" y="465169"/>
                  </a:lnTo>
                  <a:lnTo>
                    <a:pt x="49784" y="482659"/>
                  </a:lnTo>
                  <a:lnTo>
                    <a:pt x="81508" y="489076"/>
                  </a:lnTo>
                  <a:lnTo>
                    <a:pt x="7101319" y="489076"/>
                  </a:lnTo>
                  <a:lnTo>
                    <a:pt x="7133025" y="482659"/>
                  </a:lnTo>
                  <a:lnTo>
                    <a:pt x="7158945" y="465169"/>
                  </a:lnTo>
                  <a:lnTo>
                    <a:pt x="7176435" y="439249"/>
                  </a:lnTo>
                  <a:lnTo>
                    <a:pt x="7182853" y="407542"/>
                  </a:lnTo>
                  <a:lnTo>
                    <a:pt x="7182853" y="81534"/>
                  </a:lnTo>
                  <a:lnTo>
                    <a:pt x="7176435" y="49827"/>
                  </a:lnTo>
                  <a:lnTo>
                    <a:pt x="7158945" y="23907"/>
                  </a:lnTo>
                  <a:lnTo>
                    <a:pt x="7133025" y="6417"/>
                  </a:lnTo>
                  <a:lnTo>
                    <a:pt x="7101319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1605" y="800100"/>
              <a:ext cx="7183120" cy="489584"/>
            </a:xfrm>
            <a:custGeom>
              <a:avLst/>
              <a:gdLst/>
              <a:ahLst/>
              <a:cxnLst/>
              <a:rect l="l" t="t" r="r" b="b"/>
              <a:pathLst>
                <a:path w="7183120" h="489584">
                  <a:moveTo>
                    <a:pt x="0" y="81534"/>
                  </a:moveTo>
                  <a:lnTo>
                    <a:pt x="6406" y="49827"/>
                  </a:lnTo>
                  <a:lnTo>
                    <a:pt x="23875" y="23907"/>
                  </a:lnTo>
                  <a:lnTo>
                    <a:pt x="49784" y="6417"/>
                  </a:lnTo>
                  <a:lnTo>
                    <a:pt x="81508" y="0"/>
                  </a:lnTo>
                  <a:lnTo>
                    <a:pt x="7101319" y="0"/>
                  </a:lnTo>
                  <a:lnTo>
                    <a:pt x="7133025" y="6417"/>
                  </a:lnTo>
                  <a:lnTo>
                    <a:pt x="7158945" y="23907"/>
                  </a:lnTo>
                  <a:lnTo>
                    <a:pt x="7176435" y="49827"/>
                  </a:lnTo>
                  <a:lnTo>
                    <a:pt x="7182853" y="81534"/>
                  </a:lnTo>
                  <a:lnTo>
                    <a:pt x="7182853" y="407542"/>
                  </a:lnTo>
                  <a:lnTo>
                    <a:pt x="7176435" y="439249"/>
                  </a:lnTo>
                  <a:lnTo>
                    <a:pt x="7158945" y="465169"/>
                  </a:lnTo>
                  <a:lnTo>
                    <a:pt x="7133025" y="482659"/>
                  </a:lnTo>
                  <a:lnTo>
                    <a:pt x="7101319" y="489076"/>
                  </a:lnTo>
                  <a:lnTo>
                    <a:pt x="81508" y="489076"/>
                  </a:lnTo>
                  <a:lnTo>
                    <a:pt x="49784" y="482659"/>
                  </a:lnTo>
                  <a:lnTo>
                    <a:pt x="23875" y="465169"/>
                  </a:lnTo>
                  <a:lnTo>
                    <a:pt x="6406" y="439249"/>
                  </a:lnTo>
                  <a:lnTo>
                    <a:pt x="0" y="407542"/>
                  </a:lnTo>
                  <a:lnTo>
                    <a:pt x="0" y="81534"/>
                  </a:lnTo>
                  <a:close/>
                </a:path>
              </a:pathLst>
            </a:custGeom>
            <a:ln w="12699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37713" y="890396"/>
            <a:ext cx="323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ahoma"/>
                <a:cs typeface="Tahoma"/>
              </a:rPr>
              <a:t>Обучение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3547" y="1514983"/>
            <a:ext cx="2101215" cy="876935"/>
            <a:chOff x="3233547" y="1514983"/>
            <a:chExt cx="2101215" cy="876935"/>
          </a:xfrm>
        </p:grpSpPr>
        <p:sp>
          <p:nvSpPr>
            <p:cNvPr id="13" name="object 13"/>
            <p:cNvSpPr/>
            <p:nvPr/>
          </p:nvSpPr>
          <p:spPr>
            <a:xfrm>
              <a:off x="3239897" y="1521333"/>
              <a:ext cx="2088514" cy="864235"/>
            </a:xfrm>
            <a:custGeom>
              <a:avLst/>
              <a:gdLst/>
              <a:ahLst/>
              <a:cxnLst/>
              <a:rect l="l" t="t" r="r" b="b"/>
              <a:pathLst>
                <a:path w="2088514" h="864235">
                  <a:moveTo>
                    <a:pt x="1944115" y="0"/>
                  </a:moveTo>
                  <a:lnTo>
                    <a:pt x="144017" y="0"/>
                  </a:lnTo>
                  <a:lnTo>
                    <a:pt x="98462" y="7345"/>
                  </a:lnTo>
                  <a:lnTo>
                    <a:pt x="58923" y="27797"/>
                  </a:lnTo>
                  <a:lnTo>
                    <a:pt x="27761" y="58978"/>
                  </a:lnTo>
                  <a:lnTo>
                    <a:pt x="7333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33" y="765596"/>
                  </a:lnTo>
                  <a:lnTo>
                    <a:pt x="27761" y="805129"/>
                  </a:lnTo>
                  <a:lnTo>
                    <a:pt x="58923" y="836310"/>
                  </a:lnTo>
                  <a:lnTo>
                    <a:pt x="98462" y="856762"/>
                  </a:lnTo>
                  <a:lnTo>
                    <a:pt x="144017" y="864107"/>
                  </a:lnTo>
                  <a:lnTo>
                    <a:pt x="1944115" y="864107"/>
                  </a:lnTo>
                  <a:lnTo>
                    <a:pt x="1989671" y="856762"/>
                  </a:lnTo>
                  <a:lnTo>
                    <a:pt x="2029210" y="836310"/>
                  </a:lnTo>
                  <a:lnTo>
                    <a:pt x="2060372" y="805129"/>
                  </a:lnTo>
                  <a:lnTo>
                    <a:pt x="2080800" y="765596"/>
                  </a:lnTo>
                  <a:lnTo>
                    <a:pt x="2088133" y="720089"/>
                  </a:lnTo>
                  <a:lnTo>
                    <a:pt x="2088133" y="144017"/>
                  </a:lnTo>
                  <a:lnTo>
                    <a:pt x="2080800" y="98511"/>
                  </a:lnTo>
                  <a:lnTo>
                    <a:pt x="2060372" y="58978"/>
                  </a:lnTo>
                  <a:lnTo>
                    <a:pt x="2029210" y="27797"/>
                  </a:lnTo>
                  <a:lnTo>
                    <a:pt x="1989671" y="7345"/>
                  </a:lnTo>
                  <a:lnTo>
                    <a:pt x="1944115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9897" y="1521333"/>
              <a:ext cx="2088514" cy="864235"/>
            </a:xfrm>
            <a:custGeom>
              <a:avLst/>
              <a:gdLst/>
              <a:ahLst/>
              <a:cxnLst/>
              <a:rect l="l" t="t" r="r" b="b"/>
              <a:pathLst>
                <a:path w="2088514" h="864235">
                  <a:moveTo>
                    <a:pt x="0" y="144017"/>
                  </a:moveTo>
                  <a:lnTo>
                    <a:pt x="7333" y="98511"/>
                  </a:lnTo>
                  <a:lnTo>
                    <a:pt x="27761" y="58978"/>
                  </a:lnTo>
                  <a:lnTo>
                    <a:pt x="58923" y="27797"/>
                  </a:lnTo>
                  <a:lnTo>
                    <a:pt x="98462" y="7345"/>
                  </a:lnTo>
                  <a:lnTo>
                    <a:pt x="144017" y="0"/>
                  </a:lnTo>
                  <a:lnTo>
                    <a:pt x="1944115" y="0"/>
                  </a:lnTo>
                  <a:lnTo>
                    <a:pt x="1989671" y="7345"/>
                  </a:lnTo>
                  <a:lnTo>
                    <a:pt x="2029210" y="27797"/>
                  </a:lnTo>
                  <a:lnTo>
                    <a:pt x="2060372" y="58978"/>
                  </a:lnTo>
                  <a:lnTo>
                    <a:pt x="2080800" y="98511"/>
                  </a:lnTo>
                  <a:lnTo>
                    <a:pt x="2088133" y="144017"/>
                  </a:lnTo>
                  <a:lnTo>
                    <a:pt x="2088133" y="720089"/>
                  </a:lnTo>
                  <a:lnTo>
                    <a:pt x="2080800" y="765596"/>
                  </a:lnTo>
                  <a:lnTo>
                    <a:pt x="2060372" y="805129"/>
                  </a:lnTo>
                  <a:lnTo>
                    <a:pt x="2029210" y="836310"/>
                  </a:lnTo>
                  <a:lnTo>
                    <a:pt x="1989671" y="856762"/>
                  </a:lnTo>
                  <a:lnTo>
                    <a:pt x="1944115" y="864107"/>
                  </a:lnTo>
                  <a:lnTo>
                    <a:pt x="144017" y="864107"/>
                  </a:lnTo>
                  <a:lnTo>
                    <a:pt x="98462" y="856762"/>
                  </a:lnTo>
                  <a:lnTo>
                    <a:pt x="58923" y="836310"/>
                  </a:lnTo>
                  <a:lnTo>
                    <a:pt x="27761" y="805129"/>
                  </a:lnTo>
                  <a:lnTo>
                    <a:pt x="7333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22040" y="1816099"/>
            <a:ext cx="132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latin typeface="Tahoma"/>
                <a:cs typeface="Tahoma"/>
              </a:rPr>
              <a:t>Стажир</a:t>
            </a:r>
            <a:r>
              <a:rPr sz="1600" b="1" spc="-70" dirty="0">
                <a:latin typeface="Tahoma"/>
                <a:cs typeface="Tahoma"/>
              </a:rPr>
              <a:t>ов</a:t>
            </a:r>
            <a:r>
              <a:rPr sz="1600" b="1" spc="-75" dirty="0">
                <a:latin typeface="Tahoma"/>
                <a:cs typeface="Tahoma"/>
              </a:rPr>
              <a:t>к</a:t>
            </a:r>
            <a:r>
              <a:rPr sz="1600" b="1" spc="95" dirty="0">
                <a:latin typeface="Tahoma"/>
                <a:cs typeface="Tahoma"/>
              </a:rPr>
              <a:t>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19723" y="1514983"/>
            <a:ext cx="2954655" cy="876935"/>
            <a:chOff x="5919723" y="1514983"/>
            <a:chExt cx="2954655" cy="876935"/>
          </a:xfrm>
        </p:grpSpPr>
        <p:sp>
          <p:nvSpPr>
            <p:cNvPr id="17" name="object 17"/>
            <p:cNvSpPr/>
            <p:nvPr/>
          </p:nvSpPr>
          <p:spPr>
            <a:xfrm>
              <a:off x="5926073" y="1521333"/>
              <a:ext cx="2941955" cy="864235"/>
            </a:xfrm>
            <a:custGeom>
              <a:avLst/>
              <a:gdLst/>
              <a:ahLst/>
              <a:cxnLst/>
              <a:rect l="l" t="t" r="r" b="b"/>
              <a:pathLst>
                <a:path w="2941954" h="864235">
                  <a:moveTo>
                    <a:pt x="279755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7"/>
                  </a:lnTo>
                  <a:lnTo>
                    <a:pt x="2797555" y="864107"/>
                  </a:lnTo>
                  <a:lnTo>
                    <a:pt x="2843062" y="856762"/>
                  </a:lnTo>
                  <a:lnTo>
                    <a:pt x="2882595" y="836310"/>
                  </a:lnTo>
                  <a:lnTo>
                    <a:pt x="2913776" y="805129"/>
                  </a:lnTo>
                  <a:lnTo>
                    <a:pt x="2934228" y="765596"/>
                  </a:lnTo>
                  <a:lnTo>
                    <a:pt x="2941574" y="720089"/>
                  </a:lnTo>
                  <a:lnTo>
                    <a:pt x="2941574" y="144017"/>
                  </a:lnTo>
                  <a:lnTo>
                    <a:pt x="2934228" y="98511"/>
                  </a:lnTo>
                  <a:lnTo>
                    <a:pt x="2913776" y="58978"/>
                  </a:lnTo>
                  <a:lnTo>
                    <a:pt x="2882595" y="27797"/>
                  </a:lnTo>
                  <a:lnTo>
                    <a:pt x="2843062" y="7345"/>
                  </a:lnTo>
                  <a:lnTo>
                    <a:pt x="2797555" y="0"/>
                  </a:lnTo>
                  <a:close/>
                </a:path>
              </a:pathLst>
            </a:custGeom>
            <a:solidFill>
              <a:srgbClr val="BDC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6073" y="1521333"/>
              <a:ext cx="2941955" cy="864235"/>
            </a:xfrm>
            <a:custGeom>
              <a:avLst/>
              <a:gdLst/>
              <a:ahLst/>
              <a:cxnLst/>
              <a:rect l="l" t="t" r="r" b="b"/>
              <a:pathLst>
                <a:path w="2941954" h="864235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797555" y="0"/>
                  </a:lnTo>
                  <a:lnTo>
                    <a:pt x="2843062" y="7345"/>
                  </a:lnTo>
                  <a:lnTo>
                    <a:pt x="2882595" y="27797"/>
                  </a:lnTo>
                  <a:lnTo>
                    <a:pt x="2913776" y="58978"/>
                  </a:lnTo>
                  <a:lnTo>
                    <a:pt x="2934228" y="98511"/>
                  </a:lnTo>
                  <a:lnTo>
                    <a:pt x="2941574" y="144017"/>
                  </a:lnTo>
                  <a:lnTo>
                    <a:pt x="2941574" y="720089"/>
                  </a:lnTo>
                  <a:lnTo>
                    <a:pt x="2934228" y="765596"/>
                  </a:lnTo>
                  <a:lnTo>
                    <a:pt x="2913776" y="805129"/>
                  </a:lnTo>
                  <a:lnTo>
                    <a:pt x="2882595" y="836310"/>
                  </a:lnTo>
                  <a:lnTo>
                    <a:pt x="2843062" y="856762"/>
                  </a:lnTo>
                  <a:lnTo>
                    <a:pt x="2797555" y="864107"/>
                  </a:lnTo>
                  <a:lnTo>
                    <a:pt x="144017" y="864107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60694" y="1572260"/>
            <a:ext cx="26739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ahoma"/>
                <a:cs typeface="Tahoma"/>
              </a:rPr>
              <a:t>Проверка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знаний,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допуск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самостоятельной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45" dirty="0">
                <a:latin typeface="Tahoma"/>
                <a:cs typeface="Tahoma"/>
              </a:rPr>
              <a:t>работе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8860" y="1274572"/>
            <a:ext cx="7952105" cy="4268470"/>
            <a:chOff x="588860" y="1274572"/>
            <a:chExt cx="7952105" cy="4268470"/>
          </a:xfrm>
        </p:grpSpPr>
        <p:sp>
          <p:nvSpPr>
            <p:cNvPr id="21" name="object 21"/>
            <p:cNvSpPr/>
            <p:nvPr/>
          </p:nvSpPr>
          <p:spPr>
            <a:xfrm>
              <a:off x="1403604" y="1289177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89" h="232409">
                  <a:moveTo>
                    <a:pt x="216027" y="0"/>
                  </a:moveTo>
                  <a:lnTo>
                    <a:pt x="72009" y="0"/>
                  </a:lnTo>
                  <a:lnTo>
                    <a:pt x="72009" y="116077"/>
                  </a:lnTo>
                  <a:lnTo>
                    <a:pt x="0" y="116077"/>
                  </a:lnTo>
                  <a:lnTo>
                    <a:pt x="144018" y="232156"/>
                  </a:lnTo>
                  <a:lnTo>
                    <a:pt x="288035" y="116077"/>
                  </a:lnTo>
                  <a:lnTo>
                    <a:pt x="216027" y="116077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3604" y="1289177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89" h="232409">
                  <a:moveTo>
                    <a:pt x="0" y="116077"/>
                  </a:moveTo>
                  <a:lnTo>
                    <a:pt x="72009" y="116077"/>
                  </a:lnTo>
                  <a:lnTo>
                    <a:pt x="72009" y="0"/>
                  </a:lnTo>
                  <a:lnTo>
                    <a:pt x="216027" y="0"/>
                  </a:lnTo>
                  <a:lnTo>
                    <a:pt x="216027" y="116077"/>
                  </a:lnTo>
                  <a:lnTo>
                    <a:pt x="288035" y="116077"/>
                  </a:lnTo>
                  <a:lnTo>
                    <a:pt x="144018" y="232156"/>
                  </a:lnTo>
                  <a:lnTo>
                    <a:pt x="0" y="11607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4662" y="1280922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89" h="232409">
                  <a:moveTo>
                    <a:pt x="216026" y="0"/>
                  </a:moveTo>
                  <a:lnTo>
                    <a:pt x="72009" y="0"/>
                  </a:lnTo>
                  <a:lnTo>
                    <a:pt x="72009" y="116077"/>
                  </a:lnTo>
                  <a:lnTo>
                    <a:pt x="0" y="116077"/>
                  </a:lnTo>
                  <a:lnTo>
                    <a:pt x="144017" y="232155"/>
                  </a:lnTo>
                  <a:lnTo>
                    <a:pt x="288036" y="116077"/>
                  </a:lnTo>
                  <a:lnTo>
                    <a:pt x="216026" y="11607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34662" y="1280922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89" h="232409">
                  <a:moveTo>
                    <a:pt x="0" y="116077"/>
                  </a:moveTo>
                  <a:lnTo>
                    <a:pt x="72009" y="116077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116077"/>
                  </a:lnTo>
                  <a:lnTo>
                    <a:pt x="288036" y="116077"/>
                  </a:lnTo>
                  <a:lnTo>
                    <a:pt x="144017" y="232155"/>
                  </a:lnTo>
                  <a:lnTo>
                    <a:pt x="0" y="11607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3349" y="2915539"/>
              <a:ext cx="2298700" cy="26271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662" y="2385402"/>
              <a:ext cx="329209" cy="53953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254240" y="1280922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90" h="232409">
                  <a:moveTo>
                    <a:pt x="216026" y="0"/>
                  </a:moveTo>
                  <a:lnTo>
                    <a:pt x="72008" y="0"/>
                  </a:lnTo>
                  <a:lnTo>
                    <a:pt x="72008" y="116077"/>
                  </a:lnTo>
                  <a:lnTo>
                    <a:pt x="0" y="116077"/>
                  </a:lnTo>
                  <a:lnTo>
                    <a:pt x="144017" y="232155"/>
                  </a:lnTo>
                  <a:lnTo>
                    <a:pt x="288035" y="116077"/>
                  </a:lnTo>
                  <a:lnTo>
                    <a:pt x="216026" y="11607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54240" y="1280922"/>
              <a:ext cx="288290" cy="232410"/>
            </a:xfrm>
            <a:custGeom>
              <a:avLst/>
              <a:gdLst/>
              <a:ahLst/>
              <a:cxnLst/>
              <a:rect l="l" t="t" r="r" b="b"/>
              <a:pathLst>
                <a:path w="288290" h="232409">
                  <a:moveTo>
                    <a:pt x="0" y="116077"/>
                  </a:moveTo>
                  <a:lnTo>
                    <a:pt x="72008" y="11607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116077"/>
                  </a:lnTo>
                  <a:lnTo>
                    <a:pt x="288035" y="116077"/>
                  </a:lnTo>
                  <a:lnTo>
                    <a:pt x="144017" y="232155"/>
                  </a:lnTo>
                  <a:lnTo>
                    <a:pt x="0" y="116077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860" y="2924936"/>
              <a:ext cx="1968119" cy="26084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112" y="2385402"/>
              <a:ext cx="329209" cy="53953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2972" y="2915539"/>
              <a:ext cx="2287778" cy="26145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252843" y="2393569"/>
              <a:ext cx="289560" cy="521970"/>
            </a:xfrm>
            <a:custGeom>
              <a:avLst/>
              <a:gdLst/>
              <a:ahLst/>
              <a:cxnLst/>
              <a:rect l="l" t="t" r="r" b="b"/>
              <a:pathLst>
                <a:path w="289559" h="521969">
                  <a:moveTo>
                    <a:pt x="217042" y="0"/>
                  </a:moveTo>
                  <a:lnTo>
                    <a:pt x="72389" y="0"/>
                  </a:lnTo>
                  <a:lnTo>
                    <a:pt x="72389" y="377316"/>
                  </a:lnTo>
                  <a:lnTo>
                    <a:pt x="0" y="377316"/>
                  </a:lnTo>
                  <a:lnTo>
                    <a:pt x="144652" y="521969"/>
                  </a:lnTo>
                  <a:lnTo>
                    <a:pt x="289432" y="377316"/>
                  </a:lnTo>
                  <a:lnTo>
                    <a:pt x="217042" y="377316"/>
                  </a:lnTo>
                  <a:lnTo>
                    <a:pt x="217042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52843" y="2393569"/>
              <a:ext cx="289560" cy="521970"/>
            </a:xfrm>
            <a:custGeom>
              <a:avLst/>
              <a:gdLst/>
              <a:ahLst/>
              <a:cxnLst/>
              <a:rect l="l" t="t" r="r" b="b"/>
              <a:pathLst>
                <a:path w="289559" h="521969">
                  <a:moveTo>
                    <a:pt x="0" y="377316"/>
                  </a:moveTo>
                  <a:lnTo>
                    <a:pt x="72389" y="377316"/>
                  </a:lnTo>
                  <a:lnTo>
                    <a:pt x="72389" y="0"/>
                  </a:lnTo>
                  <a:lnTo>
                    <a:pt x="217042" y="0"/>
                  </a:lnTo>
                  <a:lnTo>
                    <a:pt x="217042" y="377316"/>
                  </a:lnTo>
                  <a:lnTo>
                    <a:pt x="289432" y="377316"/>
                  </a:lnTo>
                  <a:lnTo>
                    <a:pt x="144652" y="521969"/>
                  </a:lnTo>
                  <a:lnTo>
                    <a:pt x="0" y="377316"/>
                  </a:lnTo>
                  <a:close/>
                </a:path>
              </a:pathLst>
            </a:custGeom>
            <a:ln w="12700">
              <a:solidFill>
                <a:srgbClr val="79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855" y="295656"/>
            <a:ext cx="5516880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3429" y="361314"/>
            <a:ext cx="5201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Обучение</a:t>
            </a:r>
            <a:r>
              <a:rPr b="1" spc="-7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работников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009345"/>
            <a:ext cx="8322309" cy="543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Рабо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т</a:t>
            </a:r>
            <a:r>
              <a:rPr sz="1800" b="1" spc="50" dirty="0">
                <a:solidFill>
                  <a:srgbClr val="00B0F0"/>
                </a:solidFill>
                <a:latin typeface="Tahoma"/>
                <a:cs typeface="Tahoma"/>
              </a:rPr>
              <a:t>одат</a:t>
            </a:r>
            <a:r>
              <a:rPr sz="1800" b="1" spc="45" dirty="0">
                <a:solidFill>
                  <a:srgbClr val="00B0F0"/>
                </a:solidFill>
                <a:latin typeface="Tahoma"/>
                <a:cs typeface="Tahoma"/>
              </a:rPr>
              <a:t>е</a:t>
            </a:r>
            <a:r>
              <a:rPr sz="1800" b="1" spc="-160" dirty="0">
                <a:solidFill>
                  <a:srgbClr val="00B0F0"/>
                </a:solidFill>
                <a:latin typeface="Tahoma"/>
                <a:cs typeface="Tahoma"/>
              </a:rPr>
              <a:t>ль</a:t>
            </a:r>
            <a:r>
              <a:rPr sz="18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(или</a:t>
            </a:r>
            <a:r>
              <a:rPr sz="1800" b="1" spc="-50" dirty="0">
                <a:latin typeface="Tahoma"/>
                <a:cs typeface="Tahoma"/>
              </a:rPr>
              <a:t> уполн</a:t>
            </a:r>
            <a:r>
              <a:rPr sz="1800" b="1" spc="-55" dirty="0">
                <a:latin typeface="Tahoma"/>
                <a:cs typeface="Tahoma"/>
              </a:rPr>
              <a:t>о</a:t>
            </a:r>
            <a:r>
              <a:rPr sz="1800" b="1" spc="45" dirty="0">
                <a:latin typeface="Tahoma"/>
                <a:cs typeface="Tahoma"/>
              </a:rPr>
              <a:t>м</a:t>
            </a:r>
            <a:r>
              <a:rPr sz="1800" b="1" spc="30" dirty="0">
                <a:latin typeface="Tahoma"/>
                <a:cs typeface="Tahoma"/>
              </a:rPr>
              <a:t>о</a:t>
            </a:r>
            <a:r>
              <a:rPr sz="1800" b="1" spc="-120" dirty="0">
                <a:latin typeface="Tahoma"/>
                <a:cs typeface="Tahoma"/>
              </a:rPr>
              <a:t>ч</a:t>
            </a:r>
            <a:r>
              <a:rPr sz="1800" b="1" spc="-20" dirty="0">
                <a:latin typeface="Tahoma"/>
                <a:cs typeface="Tahoma"/>
              </a:rPr>
              <a:t>енн</a:t>
            </a:r>
            <a:r>
              <a:rPr sz="1800" b="1" spc="-25" dirty="0">
                <a:latin typeface="Tahoma"/>
                <a:cs typeface="Tahoma"/>
              </a:rPr>
              <a:t>о</a:t>
            </a:r>
            <a:r>
              <a:rPr sz="1800" b="1" spc="85" dirty="0">
                <a:latin typeface="Tahoma"/>
                <a:cs typeface="Tahoma"/>
              </a:rPr>
              <a:t>е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им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лицо)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обязан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B0F0"/>
                </a:solidFill>
                <a:latin typeface="Tahoma"/>
                <a:cs typeface="Tahoma"/>
              </a:rPr>
              <a:t>орг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а</a:t>
            </a:r>
            <a:r>
              <a:rPr sz="1800" b="1" spc="-45" dirty="0">
                <a:solidFill>
                  <a:srgbClr val="00B0F0"/>
                </a:solidFill>
                <a:latin typeface="Tahoma"/>
                <a:cs typeface="Tahoma"/>
              </a:rPr>
              <a:t>низоват</a:t>
            </a:r>
            <a:r>
              <a:rPr sz="1800" b="1" spc="-120" dirty="0">
                <a:solidFill>
                  <a:srgbClr val="00B0F0"/>
                </a:solidFill>
                <a:latin typeface="Tahoma"/>
                <a:cs typeface="Tahoma"/>
              </a:rPr>
              <a:t>ь</a:t>
            </a:r>
            <a:r>
              <a:rPr sz="1800" b="1" spc="-4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00B0F0"/>
                </a:solidFill>
                <a:latin typeface="Tahoma"/>
                <a:cs typeface="Tahoma"/>
              </a:rPr>
              <a:t>в 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течение </a:t>
            </a:r>
            <a:r>
              <a:rPr sz="1800" b="1" spc="45" dirty="0">
                <a:solidFill>
                  <a:srgbClr val="00B0F0"/>
                </a:solidFill>
                <a:latin typeface="Tahoma"/>
                <a:cs typeface="Tahoma"/>
              </a:rPr>
              <a:t>месяца</a:t>
            </a:r>
            <a:r>
              <a:rPr sz="18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после </a:t>
            </a:r>
            <a:r>
              <a:rPr sz="1800" b="1" spc="15" dirty="0">
                <a:latin typeface="Tahoma"/>
                <a:cs typeface="Tahoma"/>
              </a:rPr>
              <a:t>приема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40" dirty="0">
                <a:latin typeface="Tahoma"/>
                <a:cs typeface="Tahoma"/>
              </a:rPr>
              <a:t>работу </a:t>
            </a:r>
            <a:r>
              <a:rPr sz="1800" b="1" spc="-10" dirty="0">
                <a:latin typeface="Tahoma"/>
                <a:cs typeface="Tahoma"/>
              </a:rPr>
              <a:t>обучение </a:t>
            </a:r>
            <a:r>
              <a:rPr sz="1800" b="1" spc="5" dirty="0">
                <a:latin typeface="Tahoma"/>
                <a:cs typeface="Tahoma"/>
              </a:rPr>
              <a:t>безопасным 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ме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40" dirty="0">
                <a:latin typeface="Tahoma"/>
                <a:cs typeface="Tahoma"/>
              </a:rPr>
              <a:t>ода</a:t>
            </a:r>
            <a:r>
              <a:rPr sz="1800" b="1" spc="55" dirty="0">
                <a:latin typeface="Tahoma"/>
                <a:cs typeface="Tahoma"/>
              </a:rPr>
              <a:t>м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приема</a:t>
            </a:r>
            <a:r>
              <a:rPr sz="1800" b="1" spc="25" dirty="0">
                <a:latin typeface="Tahoma"/>
                <a:cs typeface="Tahoma"/>
              </a:rPr>
              <a:t>м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выполнени</a:t>
            </a:r>
            <a:r>
              <a:rPr sz="1800" b="1" spc="-80" dirty="0">
                <a:latin typeface="Tahoma"/>
                <a:cs typeface="Tahoma"/>
              </a:rPr>
              <a:t>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рабо</a:t>
            </a:r>
            <a:r>
              <a:rPr sz="1800" b="1" spc="45" dirty="0">
                <a:latin typeface="Tahoma"/>
                <a:cs typeface="Tahoma"/>
              </a:rPr>
              <a:t>т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все</a:t>
            </a:r>
            <a:r>
              <a:rPr sz="1800" b="1" spc="15" dirty="0">
                <a:latin typeface="Tahoma"/>
                <a:cs typeface="Tahoma"/>
              </a:rPr>
              <a:t>х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поступающи</a:t>
            </a:r>
            <a:r>
              <a:rPr sz="1800" b="1" dirty="0">
                <a:latin typeface="Tahoma"/>
                <a:cs typeface="Tahoma"/>
              </a:rPr>
              <a:t>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на  </a:t>
            </a:r>
            <a:r>
              <a:rPr sz="1800" b="1" spc="40" dirty="0">
                <a:latin typeface="Tahoma"/>
                <a:cs typeface="Tahoma"/>
              </a:rPr>
              <a:t>работу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лиц,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110" dirty="0">
                <a:latin typeface="Tahoma"/>
                <a:cs typeface="Tahoma"/>
              </a:rPr>
              <a:t>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также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лиц,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переводимых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другую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работу.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330835">
              <a:lnSpc>
                <a:spcPct val="100000"/>
              </a:lnSpc>
            </a:pPr>
            <a:r>
              <a:rPr sz="1800" b="1" spc="5" dirty="0">
                <a:latin typeface="Tahoma"/>
                <a:cs typeface="Tahoma"/>
              </a:rPr>
              <a:t>Обучение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15" dirty="0">
                <a:latin typeface="Tahoma"/>
                <a:cs typeface="Tahoma"/>
              </a:rPr>
              <a:t>охране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15" dirty="0">
                <a:latin typeface="Tahoma"/>
                <a:cs typeface="Tahoma"/>
              </a:rPr>
              <a:t>проводится </a:t>
            </a:r>
            <a:r>
              <a:rPr sz="1800" b="1" spc="-45" dirty="0">
                <a:latin typeface="Tahoma"/>
                <a:cs typeface="Tahoma"/>
              </a:rPr>
              <a:t>при </a:t>
            </a:r>
            <a:r>
              <a:rPr sz="1800" b="1" spc="-35" dirty="0">
                <a:latin typeface="Tahoma"/>
                <a:cs typeface="Tahoma"/>
              </a:rPr>
              <a:t>подготовке </a:t>
            </a:r>
            <a:r>
              <a:rPr sz="1800" b="1" spc="-20" dirty="0">
                <a:latin typeface="Tahoma"/>
                <a:cs typeface="Tahoma"/>
              </a:rPr>
              <a:t>работников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рабочих </a:t>
            </a:r>
            <a:r>
              <a:rPr sz="1800" b="1" spc="40" dirty="0">
                <a:latin typeface="Tahoma"/>
                <a:cs typeface="Tahoma"/>
              </a:rPr>
              <a:t>профессий, </a:t>
            </a:r>
            <a:r>
              <a:rPr sz="1800" b="1" spc="-15" dirty="0">
                <a:latin typeface="Tahoma"/>
                <a:cs typeface="Tahoma"/>
              </a:rPr>
              <a:t>переподготовке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35" dirty="0">
                <a:latin typeface="Tahoma"/>
                <a:cs typeface="Tahoma"/>
              </a:rPr>
              <a:t>обучении </a:t>
            </a:r>
            <a:r>
              <a:rPr sz="1800" b="1" spc="-90" dirty="0">
                <a:latin typeface="Tahoma"/>
                <a:cs typeface="Tahoma"/>
              </a:rPr>
              <a:t>их </a:t>
            </a:r>
            <a:r>
              <a:rPr sz="1800" b="1" spc="-30" dirty="0">
                <a:latin typeface="Tahoma"/>
                <a:cs typeface="Tahoma"/>
              </a:rPr>
              <a:t>другим 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рабочим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профессиям.</a:t>
            </a:r>
            <a:endParaRPr sz="1800" dirty="0">
              <a:latin typeface="Tahoma"/>
              <a:cs typeface="Tahoma"/>
            </a:endParaRPr>
          </a:p>
          <a:p>
            <a:pPr marL="12700" marR="13335">
              <a:lnSpc>
                <a:spcPct val="100000"/>
              </a:lnSpc>
              <a:spcBef>
                <a:spcPts val="1540"/>
              </a:spcBef>
            </a:pPr>
            <a:r>
              <a:rPr sz="1800" b="1" spc="-5" dirty="0">
                <a:latin typeface="Tahoma"/>
                <a:cs typeface="Tahoma"/>
              </a:rPr>
              <a:t>Работодател</a:t>
            </a:r>
            <a:r>
              <a:rPr sz="1800" b="1" dirty="0">
                <a:latin typeface="Tahoma"/>
                <a:cs typeface="Tahoma"/>
              </a:rPr>
              <a:t>ь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(или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уполномоченно</a:t>
            </a:r>
            <a:r>
              <a:rPr sz="1800" b="1" spc="-20" dirty="0">
                <a:latin typeface="Tahoma"/>
                <a:cs typeface="Tahoma"/>
              </a:rPr>
              <a:t>е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и</a:t>
            </a:r>
            <a:r>
              <a:rPr sz="1800" b="1" spc="-25" dirty="0">
                <a:latin typeface="Tahoma"/>
                <a:cs typeface="Tahoma"/>
              </a:rPr>
              <a:t>м </a:t>
            </a:r>
            <a:r>
              <a:rPr sz="1800" b="1" spc="-70" dirty="0">
                <a:latin typeface="Tahoma"/>
                <a:cs typeface="Tahoma"/>
              </a:rPr>
              <a:t>лицо)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обеспечи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в</a:t>
            </a:r>
            <a:r>
              <a:rPr sz="1800" b="1" spc="70" dirty="0">
                <a:solidFill>
                  <a:srgbClr val="00B0F0"/>
                </a:solidFill>
                <a:latin typeface="Tahoma"/>
                <a:cs typeface="Tahoma"/>
              </a:rPr>
              <a:t>ае</a:t>
            </a:r>
            <a:r>
              <a:rPr sz="1800" b="1" spc="65" dirty="0">
                <a:solidFill>
                  <a:srgbClr val="00B0F0"/>
                </a:solidFill>
                <a:latin typeface="Tahoma"/>
                <a:cs typeface="Tahoma"/>
              </a:rPr>
              <a:t>т</a:t>
            </a:r>
            <a:r>
              <a:rPr sz="1800" b="1" spc="-5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обучение  </a:t>
            </a:r>
            <a:r>
              <a:rPr sz="1800" b="1" spc="-85" dirty="0">
                <a:latin typeface="Tahoma"/>
                <a:cs typeface="Tahoma"/>
              </a:rPr>
              <a:t>лиц </a:t>
            </a:r>
            <a:r>
              <a:rPr sz="1800" b="1" spc="-30" dirty="0">
                <a:latin typeface="Tahoma"/>
                <a:cs typeface="Tahoma"/>
              </a:rPr>
              <a:t>принимаемых </a:t>
            </a:r>
            <a:r>
              <a:rPr sz="1800" b="1" spc="10" dirty="0">
                <a:latin typeface="Tahoma"/>
                <a:cs typeface="Tahoma"/>
              </a:rPr>
              <a:t>на </a:t>
            </a:r>
            <a:r>
              <a:rPr sz="1800" b="1" spc="40" dirty="0">
                <a:latin typeface="Tahoma"/>
                <a:cs typeface="Tahoma"/>
              </a:rPr>
              <a:t>работу </a:t>
            </a:r>
            <a:r>
              <a:rPr sz="1800" b="1" spc="200" dirty="0">
                <a:latin typeface="Tahoma"/>
                <a:cs typeface="Tahoma"/>
              </a:rPr>
              <a:t>с </a:t>
            </a:r>
            <a:r>
              <a:rPr sz="1800" b="1" spc="-40" dirty="0">
                <a:latin typeface="Tahoma"/>
                <a:cs typeface="Tahoma"/>
              </a:rPr>
              <a:t>вредными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130" dirty="0">
                <a:latin typeface="Tahoma"/>
                <a:cs typeface="Tahoma"/>
              </a:rPr>
              <a:t>(или) </a:t>
            </a:r>
            <a:r>
              <a:rPr sz="1800" b="1" spc="-5" dirty="0">
                <a:latin typeface="Tahoma"/>
                <a:cs typeface="Tahoma"/>
              </a:rPr>
              <a:t>опасными </a:t>
            </a:r>
            <a:r>
              <a:rPr sz="1800" b="1" spc="-50" dirty="0">
                <a:latin typeface="Tahoma"/>
                <a:cs typeface="Tahoma"/>
              </a:rPr>
              <a:t>условиями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труда</a:t>
            </a:r>
            <a:r>
              <a:rPr sz="1800" b="1" spc="10" dirty="0">
                <a:latin typeface="Tahoma"/>
                <a:cs typeface="Tahoma"/>
              </a:rPr>
              <a:t>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бе</a:t>
            </a:r>
            <a:r>
              <a:rPr sz="1800" b="1" dirty="0">
                <a:solidFill>
                  <a:srgbClr val="00B0F0"/>
                </a:solidFill>
                <a:latin typeface="Tahoma"/>
                <a:cs typeface="Tahoma"/>
              </a:rPr>
              <a:t>з</a:t>
            </a: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опасны</a:t>
            </a:r>
            <a:r>
              <a:rPr sz="1800" b="1" spc="10" dirty="0">
                <a:solidFill>
                  <a:srgbClr val="00B0F0"/>
                </a:solidFill>
                <a:latin typeface="Tahoma"/>
                <a:cs typeface="Tahoma"/>
              </a:rPr>
              <a:t>м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B0F0"/>
                </a:solidFill>
                <a:latin typeface="Tahoma"/>
                <a:cs typeface="Tahoma"/>
              </a:rPr>
              <a:t>ме</a:t>
            </a:r>
            <a:r>
              <a:rPr sz="1800" b="1" spc="30" dirty="0">
                <a:solidFill>
                  <a:srgbClr val="00B0F0"/>
                </a:solidFill>
                <a:latin typeface="Tahoma"/>
                <a:cs typeface="Tahoma"/>
              </a:rPr>
              <a:t>т</a:t>
            </a:r>
            <a:r>
              <a:rPr sz="1800" b="1" spc="40" dirty="0">
                <a:solidFill>
                  <a:srgbClr val="00B0F0"/>
                </a:solidFill>
                <a:latin typeface="Tahoma"/>
                <a:cs typeface="Tahoma"/>
              </a:rPr>
              <a:t>ода</a:t>
            </a:r>
            <a:r>
              <a:rPr sz="1800" b="1" spc="55" dirty="0">
                <a:solidFill>
                  <a:srgbClr val="00B0F0"/>
                </a:solidFill>
                <a:latin typeface="Tahoma"/>
                <a:cs typeface="Tahoma"/>
              </a:rPr>
              <a:t>м</a:t>
            </a:r>
            <a:r>
              <a:rPr sz="1800" b="1" spc="-1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0B0F0"/>
                </a:solidFill>
                <a:latin typeface="Tahoma"/>
                <a:cs typeface="Tahoma"/>
              </a:rPr>
              <a:t>и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B0F0"/>
                </a:solidFill>
                <a:latin typeface="Tahoma"/>
                <a:cs typeface="Tahoma"/>
              </a:rPr>
              <a:t>приема</a:t>
            </a:r>
            <a:r>
              <a:rPr sz="1800" b="1" spc="25" dirty="0">
                <a:solidFill>
                  <a:srgbClr val="00B0F0"/>
                </a:solidFill>
                <a:latin typeface="Tahoma"/>
                <a:cs typeface="Tahoma"/>
              </a:rPr>
              <a:t>м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0B0F0"/>
                </a:solidFill>
                <a:latin typeface="Tahoma"/>
                <a:cs typeface="Tahoma"/>
              </a:rPr>
              <a:t>выполнени</a:t>
            </a:r>
            <a:r>
              <a:rPr sz="1800" b="1" spc="-80" dirty="0">
                <a:solidFill>
                  <a:srgbClr val="00B0F0"/>
                </a:solidFill>
                <a:latin typeface="Tahoma"/>
                <a:cs typeface="Tahoma"/>
              </a:rPr>
              <a:t>я</a:t>
            </a:r>
            <a:r>
              <a:rPr sz="1800" b="1" spc="-5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B0F0"/>
                </a:solidFill>
                <a:latin typeface="Tahoma"/>
                <a:cs typeface="Tahoma"/>
              </a:rPr>
              <a:t>рабо</a:t>
            </a:r>
            <a:r>
              <a:rPr sz="1800" b="1" spc="45" dirty="0">
                <a:solidFill>
                  <a:srgbClr val="00B0F0"/>
                </a:solidFill>
                <a:latin typeface="Tahoma"/>
                <a:cs typeface="Tahoma"/>
              </a:rPr>
              <a:t>т</a:t>
            </a:r>
            <a:r>
              <a:rPr sz="1800" b="1" spc="-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85" dirty="0">
                <a:solidFill>
                  <a:srgbClr val="00B0F0"/>
                </a:solidFill>
                <a:latin typeface="Tahoma"/>
                <a:cs typeface="Tahoma"/>
              </a:rPr>
              <a:t>со  </a:t>
            </a:r>
            <a:r>
              <a:rPr sz="1800" b="1" spc="-15" dirty="0">
                <a:solidFill>
                  <a:srgbClr val="00B0F0"/>
                </a:solidFill>
                <a:latin typeface="Tahoma"/>
                <a:cs typeface="Tahoma"/>
              </a:rPr>
              <a:t>стажировкой </a:t>
            </a: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на </a:t>
            </a:r>
            <a:r>
              <a:rPr sz="1800" b="1" spc="30" dirty="0">
                <a:solidFill>
                  <a:srgbClr val="00B0F0"/>
                </a:solidFill>
                <a:latin typeface="Tahoma"/>
                <a:cs typeface="Tahoma"/>
              </a:rPr>
              <a:t>рабочем </a:t>
            </a:r>
            <a:r>
              <a:rPr sz="1800" b="1" spc="80" dirty="0">
                <a:solidFill>
                  <a:srgbClr val="00B0F0"/>
                </a:solidFill>
                <a:latin typeface="Tahoma"/>
                <a:cs typeface="Tahoma"/>
              </a:rPr>
              <a:t>месте </a:t>
            </a:r>
            <a:r>
              <a:rPr sz="1800" b="1" spc="-95" dirty="0">
                <a:solidFill>
                  <a:srgbClr val="00B0F0"/>
                </a:solidFill>
                <a:latin typeface="Tahoma"/>
                <a:cs typeface="Tahoma"/>
              </a:rPr>
              <a:t>и </a:t>
            </a:r>
            <a:r>
              <a:rPr sz="1800" b="1" spc="25" dirty="0">
                <a:solidFill>
                  <a:srgbClr val="00B0F0"/>
                </a:solidFill>
                <a:latin typeface="Tahoma"/>
                <a:cs typeface="Tahoma"/>
              </a:rPr>
              <a:t>сдачей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экзаменов</a:t>
            </a:r>
            <a:r>
              <a:rPr sz="1800" b="1" spc="-10" dirty="0">
                <a:latin typeface="Tahoma"/>
                <a:cs typeface="Tahoma"/>
              </a:rPr>
              <a:t>, </a:t>
            </a:r>
            <a:r>
              <a:rPr sz="1800" b="1" spc="110" dirty="0">
                <a:latin typeface="Tahoma"/>
                <a:cs typeface="Tahoma"/>
              </a:rPr>
              <a:t>а </a:t>
            </a:r>
            <a:r>
              <a:rPr sz="1800" b="1" spc="-135" dirty="0">
                <a:latin typeface="Tahoma"/>
                <a:cs typeface="Tahoma"/>
              </a:rPr>
              <a:t>в </a:t>
            </a:r>
            <a:r>
              <a:rPr sz="1800" b="1" spc="70" dirty="0">
                <a:latin typeface="Tahoma"/>
                <a:cs typeface="Tahoma"/>
              </a:rPr>
              <a:t>процессе </a:t>
            </a:r>
            <a:r>
              <a:rPr sz="1800" b="1" spc="7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трудовой </a:t>
            </a:r>
            <a:r>
              <a:rPr sz="1800" b="1" spc="-20" dirty="0">
                <a:latin typeface="Tahoma"/>
                <a:cs typeface="Tahoma"/>
              </a:rPr>
              <a:t>деятельности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проведение </a:t>
            </a:r>
            <a:r>
              <a:rPr sz="1800" b="1" spc="-15" dirty="0">
                <a:solidFill>
                  <a:srgbClr val="00B0F0"/>
                </a:solidFill>
                <a:latin typeface="Tahoma"/>
                <a:cs typeface="Tahoma"/>
              </a:rPr>
              <a:t>периодического 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обучения </a:t>
            </a:r>
            <a:r>
              <a:rPr sz="1800" b="1" spc="-30" dirty="0">
                <a:latin typeface="Tahoma"/>
                <a:cs typeface="Tahoma"/>
              </a:rPr>
              <a:t>по 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проверки</a:t>
            </a:r>
            <a:r>
              <a:rPr sz="1800" b="1" spc="-5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00B0F0"/>
                </a:solidFill>
                <a:latin typeface="Tahoma"/>
                <a:cs typeface="Tahoma"/>
              </a:rPr>
              <a:t>знаний</a:t>
            </a:r>
            <a:r>
              <a:rPr sz="1800" b="1" spc="-5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15" dirty="0">
                <a:latin typeface="Tahoma"/>
                <a:cs typeface="Tahoma"/>
              </a:rPr>
              <a:t>труда.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45" dirty="0">
                <a:latin typeface="Tahoma"/>
                <a:cs typeface="Tahoma"/>
              </a:rPr>
              <a:t>Работники </a:t>
            </a:r>
            <a:r>
              <a:rPr sz="1800" b="1" spc="-10" dirty="0">
                <a:latin typeface="Tahoma"/>
                <a:cs typeface="Tahoma"/>
              </a:rPr>
              <a:t>рабочих </a:t>
            </a:r>
            <a:r>
              <a:rPr sz="1800" b="1" spc="40" dirty="0">
                <a:latin typeface="Tahoma"/>
                <a:cs typeface="Tahoma"/>
              </a:rPr>
              <a:t>профессий, </a:t>
            </a:r>
            <a:r>
              <a:rPr sz="1800" b="1" spc="-45" dirty="0">
                <a:latin typeface="Tahoma"/>
                <a:cs typeface="Tahoma"/>
              </a:rPr>
              <a:t>впервые </a:t>
            </a:r>
            <a:r>
              <a:rPr sz="1800" b="1" spc="-20" dirty="0">
                <a:latin typeface="Tahoma"/>
                <a:cs typeface="Tahoma"/>
              </a:rPr>
              <a:t>поступившие </a:t>
            </a:r>
            <a:r>
              <a:rPr sz="1800" b="1" spc="10" dirty="0">
                <a:latin typeface="Tahoma"/>
                <a:cs typeface="Tahoma"/>
              </a:rPr>
              <a:t>на </a:t>
            </a:r>
            <a:r>
              <a:rPr sz="1800" b="1" spc="-35" dirty="0">
                <a:latin typeface="Tahoma"/>
                <a:cs typeface="Tahoma"/>
              </a:rPr>
              <a:t>указанные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работы </a:t>
            </a:r>
            <a:r>
              <a:rPr sz="1800" b="1" spc="-55" dirty="0">
                <a:latin typeface="Tahoma"/>
                <a:cs typeface="Tahoma"/>
              </a:rPr>
              <a:t>либо </a:t>
            </a:r>
            <a:r>
              <a:rPr sz="1800" b="1" spc="-5" dirty="0">
                <a:latin typeface="Tahoma"/>
                <a:cs typeface="Tahoma"/>
              </a:rPr>
              <a:t>имеющие </a:t>
            </a:r>
            <a:r>
              <a:rPr sz="1800" b="1" spc="-20" dirty="0">
                <a:solidFill>
                  <a:srgbClr val="00B0F0"/>
                </a:solidFill>
                <a:latin typeface="Tahoma"/>
                <a:cs typeface="Tahoma"/>
              </a:rPr>
              <a:t>перерыв</a:t>
            </a:r>
            <a:r>
              <a:rPr sz="18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 </a:t>
            </a:r>
            <a:r>
              <a:rPr sz="1800" b="1" spc="55" dirty="0">
                <a:latin typeface="Tahoma"/>
                <a:cs typeface="Tahoma"/>
              </a:rPr>
              <a:t>работе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50" dirty="0">
                <a:latin typeface="Tahoma"/>
                <a:cs typeface="Tahoma"/>
              </a:rPr>
              <a:t>профессии </a:t>
            </a:r>
            <a:r>
              <a:rPr sz="1800" b="1" spc="-70" dirty="0">
                <a:latin typeface="Tahoma"/>
                <a:cs typeface="Tahoma"/>
              </a:rPr>
              <a:t>(виду </a:t>
            </a:r>
            <a:r>
              <a:rPr sz="1800" b="1" spc="15" dirty="0">
                <a:latin typeface="Tahoma"/>
                <a:cs typeface="Tahoma"/>
              </a:rPr>
              <a:t>работ)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00B0F0"/>
                </a:solidFill>
                <a:latin typeface="Tahoma"/>
                <a:cs typeface="Tahoma"/>
              </a:rPr>
              <a:t>более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B0F0"/>
                </a:solidFill>
                <a:latin typeface="Tahoma"/>
                <a:cs typeface="Tahoma"/>
              </a:rPr>
              <a:t>года</a:t>
            </a:r>
            <a:r>
              <a:rPr sz="1800" b="1" spc="-20" dirty="0">
                <a:latin typeface="Tahoma"/>
                <a:cs typeface="Tahoma"/>
              </a:rPr>
              <a:t>,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проходят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обучение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проверку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135" dirty="0">
                <a:solidFill>
                  <a:srgbClr val="00B0F0"/>
                </a:solidFill>
                <a:latin typeface="Tahoma"/>
                <a:cs typeface="Tahoma"/>
              </a:rPr>
              <a:t>в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течение 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первого </a:t>
            </a:r>
            <a:r>
              <a:rPr sz="1800" b="1" spc="45" dirty="0">
                <a:solidFill>
                  <a:srgbClr val="00B0F0"/>
                </a:solidFill>
                <a:latin typeface="Tahoma"/>
                <a:cs typeface="Tahoma"/>
              </a:rPr>
              <a:t>месяца </a:t>
            </a:r>
            <a:r>
              <a:rPr sz="1800" b="1" spc="5" dirty="0">
                <a:latin typeface="Tahoma"/>
                <a:cs typeface="Tahoma"/>
              </a:rPr>
              <a:t>после </a:t>
            </a:r>
            <a:r>
              <a:rPr sz="1800" b="1" spc="-50" dirty="0">
                <a:latin typeface="Tahoma"/>
                <a:cs typeface="Tahoma"/>
              </a:rPr>
              <a:t>назначения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25" dirty="0">
                <a:latin typeface="Tahoma"/>
                <a:cs typeface="Tahoma"/>
              </a:rPr>
              <a:t>эти </a:t>
            </a:r>
            <a:r>
              <a:rPr sz="1800" b="1" spc="3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работы.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855" y="295656"/>
            <a:ext cx="5516880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3429" y="361314"/>
            <a:ext cx="5201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Обучение</a:t>
            </a:r>
            <a:r>
              <a:rPr b="1" spc="-7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работников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по</a:t>
            </a:r>
            <a:r>
              <a:rPr b="1" spc="-4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охране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009345"/>
            <a:ext cx="8197850" cy="500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ahoma"/>
                <a:cs typeface="Tahoma"/>
              </a:rPr>
              <a:t>Порядок, </a:t>
            </a:r>
            <a:r>
              <a:rPr sz="1800" b="1" spc="60" dirty="0">
                <a:latin typeface="Tahoma"/>
                <a:cs typeface="Tahoma"/>
              </a:rPr>
              <a:t>форма, </a:t>
            </a:r>
            <a:r>
              <a:rPr sz="1800" b="1" spc="-15" dirty="0">
                <a:latin typeface="Tahoma"/>
                <a:cs typeface="Tahoma"/>
              </a:rPr>
              <a:t>периодичность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40" dirty="0">
                <a:latin typeface="Tahoma"/>
                <a:cs typeface="Tahoma"/>
              </a:rPr>
              <a:t>продолжительность обучения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60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проверки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знаний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требований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4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работников </a:t>
            </a:r>
            <a:r>
              <a:rPr sz="1800" b="1" spc="-10" dirty="0">
                <a:latin typeface="Tahoma"/>
                <a:cs typeface="Tahoma"/>
              </a:rPr>
              <a:t>рабочих </a:t>
            </a:r>
            <a:r>
              <a:rPr sz="1800" b="1" spc="55" dirty="0">
                <a:latin typeface="Tahoma"/>
                <a:cs typeface="Tahoma"/>
              </a:rPr>
              <a:t>профессий </a:t>
            </a:r>
            <a:r>
              <a:rPr sz="1800" b="1" spc="-15" dirty="0">
                <a:latin typeface="Tahoma"/>
                <a:cs typeface="Tahoma"/>
              </a:rPr>
              <a:t>устанавливаются </a:t>
            </a:r>
            <a:r>
              <a:rPr sz="1800" b="1" spc="30" dirty="0">
                <a:latin typeface="Tahoma"/>
                <a:cs typeface="Tahoma"/>
              </a:rPr>
              <a:t>работодателем 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(или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уполномоченным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им </a:t>
            </a:r>
            <a:r>
              <a:rPr sz="1800" b="1" spc="-55" dirty="0">
                <a:latin typeface="Tahoma"/>
                <a:cs typeface="Tahoma"/>
              </a:rPr>
              <a:t>лицом)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соответствии </a:t>
            </a:r>
            <a:r>
              <a:rPr sz="1800" b="1" spc="200" dirty="0">
                <a:latin typeface="Tahoma"/>
                <a:cs typeface="Tahoma"/>
              </a:rPr>
              <a:t>с </a:t>
            </a:r>
            <a:r>
              <a:rPr sz="1800" b="1" spc="-35" dirty="0">
                <a:latin typeface="Tahoma"/>
                <a:cs typeface="Tahoma"/>
              </a:rPr>
              <a:t>нормативными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правовыми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актами,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регулирующими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безопасность </a:t>
            </a:r>
            <a:r>
              <a:rPr sz="1800" b="1" spc="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конкретных 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видов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работ.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 dirty="0">
              <a:latin typeface="Tahoma"/>
              <a:cs typeface="Tahoma"/>
            </a:endParaRPr>
          </a:p>
          <a:p>
            <a:pPr marL="228600" marR="2596515" algn="just">
              <a:lnSpc>
                <a:spcPct val="100000"/>
              </a:lnSpc>
              <a:spcBef>
                <a:spcPts val="1964"/>
              </a:spcBef>
            </a:pPr>
            <a:r>
              <a:rPr sz="1800" b="1" spc="5" dirty="0">
                <a:latin typeface="Tahoma"/>
                <a:cs typeface="Tahoma"/>
              </a:rPr>
              <a:t>Работодате</a:t>
            </a:r>
            <a:r>
              <a:rPr sz="1800" b="1" dirty="0">
                <a:latin typeface="Tahoma"/>
                <a:cs typeface="Tahoma"/>
              </a:rPr>
              <a:t>л</a:t>
            </a:r>
            <a:r>
              <a:rPr sz="1800" b="1" spc="-120" dirty="0">
                <a:latin typeface="Tahoma"/>
                <a:cs typeface="Tahoma"/>
              </a:rPr>
              <a:t>ь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(</a:t>
            </a:r>
            <a:r>
              <a:rPr sz="1800" b="1" spc="-150" dirty="0">
                <a:latin typeface="Tahoma"/>
                <a:cs typeface="Tahoma"/>
              </a:rPr>
              <a:t>и</a:t>
            </a:r>
            <a:r>
              <a:rPr sz="1800" b="1" spc="-145" dirty="0">
                <a:latin typeface="Tahoma"/>
                <a:cs typeface="Tahoma"/>
              </a:rPr>
              <a:t>ли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упо</a:t>
            </a:r>
            <a:r>
              <a:rPr sz="1800" b="1" spc="-75" dirty="0">
                <a:latin typeface="Tahoma"/>
                <a:cs typeface="Tahoma"/>
              </a:rPr>
              <a:t>л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30" dirty="0">
                <a:latin typeface="Tahoma"/>
                <a:cs typeface="Tahoma"/>
              </a:rPr>
              <a:t>о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spc="-15" dirty="0">
                <a:latin typeface="Tahoma"/>
                <a:cs typeface="Tahoma"/>
              </a:rPr>
              <a:t>оченно</a:t>
            </a:r>
            <a:r>
              <a:rPr sz="1800" b="1" spc="-5" dirty="0">
                <a:latin typeface="Tahoma"/>
                <a:cs typeface="Tahoma"/>
              </a:rPr>
              <a:t>е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и</a:t>
            </a:r>
            <a:r>
              <a:rPr sz="1800" b="1" spc="-25" dirty="0">
                <a:latin typeface="Tahoma"/>
                <a:cs typeface="Tahoma"/>
              </a:rPr>
              <a:t>м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лицо)  </a:t>
            </a:r>
            <a:r>
              <a:rPr sz="1800" b="1" spc="-25" dirty="0">
                <a:latin typeface="Tahoma"/>
                <a:cs typeface="Tahoma"/>
              </a:rPr>
              <a:t>организует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проведение </a:t>
            </a:r>
            <a:r>
              <a:rPr sz="1800" b="1" spc="-20" dirty="0">
                <a:solidFill>
                  <a:srgbClr val="00B0F0"/>
                </a:solidFill>
                <a:latin typeface="Tahoma"/>
                <a:cs typeface="Tahoma"/>
              </a:rPr>
              <a:t>периодического,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не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B0F0"/>
                </a:solidFill>
                <a:latin typeface="Tahoma"/>
                <a:cs typeface="Tahoma"/>
              </a:rPr>
              <a:t>реже</a:t>
            </a:r>
            <a:r>
              <a:rPr sz="1800" b="1" spc="2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одного</a:t>
            </a:r>
            <a:r>
              <a:rPr sz="1800" b="1" spc="-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00B0F0"/>
                </a:solidFill>
                <a:latin typeface="Tahoma"/>
                <a:cs typeface="Tahoma"/>
              </a:rPr>
              <a:t>раза</a:t>
            </a:r>
            <a:r>
              <a:rPr sz="1800" b="1" spc="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00B0F0"/>
                </a:solidFill>
                <a:latin typeface="Tahoma"/>
                <a:cs typeface="Tahoma"/>
              </a:rPr>
              <a:t>в</a:t>
            </a:r>
            <a:r>
              <a:rPr sz="1800" b="1" spc="-1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B0F0"/>
                </a:solidFill>
                <a:latin typeface="Tahoma"/>
                <a:cs typeface="Tahoma"/>
              </a:rPr>
              <a:t>год,</a:t>
            </a:r>
            <a:r>
              <a:rPr sz="1800" b="1" spc="43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обучения 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работников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рабочих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профессий</a:t>
            </a:r>
            <a:r>
              <a:rPr sz="1800" b="1" spc="55" dirty="0"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00B0F0"/>
                </a:solidFill>
                <a:latin typeface="Tahoma"/>
                <a:cs typeface="Tahoma"/>
              </a:rPr>
              <a:t>оказанию 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первой</a:t>
            </a:r>
            <a:r>
              <a:rPr sz="1800" b="1" spc="-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B0F0"/>
                </a:solidFill>
                <a:latin typeface="Tahoma"/>
                <a:cs typeface="Tahoma"/>
              </a:rPr>
              <a:t>помощи</a:t>
            </a:r>
            <a:r>
              <a:rPr sz="1800" b="1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пострадавшим.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Вновь 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принимаемые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40" dirty="0">
                <a:latin typeface="Tahoma"/>
                <a:cs typeface="Tahoma"/>
              </a:rPr>
              <a:t>работу </a:t>
            </a:r>
            <a:r>
              <a:rPr sz="1800" b="1" spc="-25" dirty="0">
                <a:latin typeface="Tahoma"/>
                <a:cs typeface="Tahoma"/>
              </a:rPr>
              <a:t>проходят </a:t>
            </a:r>
            <a:r>
              <a:rPr sz="1800" b="1" spc="-10" dirty="0">
                <a:latin typeface="Tahoma"/>
                <a:cs typeface="Tahoma"/>
              </a:rPr>
              <a:t>обучение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-45" dirty="0">
                <a:latin typeface="Tahoma"/>
                <a:cs typeface="Tahoma"/>
              </a:rPr>
              <a:t>оказанию </a:t>
            </a:r>
            <a:r>
              <a:rPr sz="1800" b="1" spc="-30" dirty="0">
                <a:latin typeface="Tahoma"/>
                <a:cs typeface="Tahoma"/>
              </a:rPr>
              <a:t>первой </a:t>
            </a:r>
            <a:r>
              <a:rPr sz="1800" b="1" spc="-5" dirty="0">
                <a:latin typeface="Tahoma"/>
                <a:cs typeface="Tahoma"/>
              </a:rPr>
              <a:t>помощи </a:t>
            </a:r>
            <a:r>
              <a:rPr sz="1800" b="1" spc="15" dirty="0">
                <a:latin typeface="Tahoma"/>
                <a:cs typeface="Tahoma"/>
              </a:rPr>
              <a:t>пострадавшим 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в </a:t>
            </a:r>
            <a:r>
              <a:rPr sz="1800" b="1" dirty="0">
                <a:latin typeface="Tahoma"/>
                <a:cs typeface="Tahoma"/>
              </a:rPr>
              <a:t>сроки, </a:t>
            </a:r>
            <a:r>
              <a:rPr sz="1800" b="1" spc="-20" dirty="0">
                <a:latin typeface="Tahoma"/>
                <a:cs typeface="Tahoma"/>
              </a:rPr>
              <a:t>установленные </a:t>
            </a:r>
            <a:r>
              <a:rPr sz="1800" b="1" spc="30" dirty="0">
                <a:latin typeface="Tahoma"/>
                <a:cs typeface="Tahoma"/>
              </a:rPr>
              <a:t>работодателем </a:t>
            </a:r>
            <a:r>
              <a:rPr sz="1800" b="1" spc="-130" dirty="0">
                <a:latin typeface="Tahoma"/>
                <a:cs typeface="Tahoma"/>
              </a:rPr>
              <a:t>(или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уполномоченным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им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лицом),но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не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позднее 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одного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месяца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после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приема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работу.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215" y="3213023"/>
            <a:ext cx="2536316" cy="2894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788" y="295656"/>
            <a:ext cx="5844540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0361" y="361314"/>
            <a:ext cx="5528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Обучение</a:t>
            </a:r>
            <a:r>
              <a:rPr b="1" spc="-7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руководителей</a:t>
            </a:r>
            <a:r>
              <a:rPr b="1" spc="-7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0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и</a:t>
            </a:r>
            <a:r>
              <a:rPr b="1" spc="-3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специалистов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009345"/>
            <a:ext cx="8197850" cy="576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ahoma"/>
                <a:cs typeface="Tahoma"/>
              </a:rPr>
              <a:t>Руководители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специалисты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организаций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проходят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специальное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обучение </a:t>
            </a:r>
            <a:r>
              <a:rPr sz="1800" b="1" spc="-25" dirty="0">
                <a:latin typeface="Tahoma"/>
                <a:cs typeface="Tahoma"/>
              </a:rPr>
              <a:t>по </a:t>
            </a:r>
            <a:r>
              <a:rPr sz="1800" b="1" spc="15" dirty="0">
                <a:latin typeface="Tahoma"/>
                <a:cs typeface="Tahoma"/>
              </a:rPr>
              <a:t>охране </a:t>
            </a:r>
            <a:r>
              <a:rPr sz="1800" b="1" spc="35" dirty="0">
                <a:latin typeface="Tahoma"/>
                <a:cs typeface="Tahoma"/>
              </a:rPr>
              <a:t>труда </a:t>
            </a:r>
            <a:r>
              <a:rPr sz="1800" b="1" spc="-135" dirty="0">
                <a:latin typeface="Tahoma"/>
                <a:cs typeface="Tahoma"/>
              </a:rPr>
              <a:t>в </a:t>
            </a:r>
            <a:r>
              <a:rPr sz="1800" b="1" spc="15" dirty="0">
                <a:latin typeface="Tahoma"/>
                <a:cs typeface="Tahoma"/>
              </a:rPr>
              <a:t>объеме </a:t>
            </a:r>
            <a:r>
              <a:rPr sz="1800" b="1" spc="-45" dirty="0">
                <a:latin typeface="Tahoma"/>
                <a:cs typeface="Tahoma"/>
              </a:rPr>
              <a:t>должностных </a:t>
            </a:r>
            <a:r>
              <a:rPr sz="1800" b="1" spc="-10" dirty="0">
                <a:latin typeface="Tahoma"/>
                <a:cs typeface="Tahoma"/>
              </a:rPr>
              <a:t>обязанностей </a:t>
            </a:r>
            <a:r>
              <a:rPr sz="1800" b="1" spc="-50" dirty="0">
                <a:solidFill>
                  <a:srgbClr val="00B0F0"/>
                </a:solidFill>
                <a:latin typeface="Tahoma"/>
                <a:cs typeface="Tahoma"/>
              </a:rPr>
              <a:t>при </a:t>
            </a:r>
            <a:r>
              <a:rPr sz="1800" b="1" spc="-51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поступлении </a:t>
            </a:r>
            <a:r>
              <a:rPr sz="1800" b="1" spc="5" dirty="0">
                <a:solidFill>
                  <a:srgbClr val="00B0F0"/>
                </a:solidFill>
                <a:latin typeface="Tahoma"/>
                <a:cs typeface="Tahoma"/>
              </a:rPr>
              <a:t>на </a:t>
            </a:r>
            <a:r>
              <a:rPr sz="1800" b="1" spc="40" dirty="0">
                <a:solidFill>
                  <a:srgbClr val="00B0F0"/>
                </a:solidFill>
                <a:latin typeface="Tahoma"/>
                <a:cs typeface="Tahoma"/>
              </a:rPr>
              <a:t>работу </a:t>
            </a:r>
            <a:r>
              <a:rPr sz="1800" b="1" spc="-135" dirty="0">
                <a:solidFill>
                  <a:srgbClr val="00B0F0"/>
                </a:solidFill>
                <a:latin typeface="Tahoma"/>
                <a:cs typeface="Tahoma"/>
              </a:rPr>
              <a:t>в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течение 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первого </a:t>
            </a:r>
            <a:r>
              <a:rPr sz="1800" b="1" spc="30" dirty="0">
                <a:solidFill>
                  <a:srgbClr val="00B0F0"/>
                </a:solidFill>
                <a:latin typeface="Tahoma"/>
                <a:cs typeface="Tahoma"/>
              </a:rPr>
              <a:t>месяца</a:t>
            </a:r>
            <a:r>
              <a:rPr sz="1800" b="1" spc="30" dirty="0">
                <a:latin typeface="Tahoma"/>
                <a:cs typeface="Tahoma"/>
              </a:rPr>
              <a:t>, </a:t>
            </a:r>
            <a:r>
              <a:rPr sz="1800" b="1" spc="15" dirty="0">
                <a:latin typeface="Tahoma"/>
                <a:cs typeface="Tahoma"/>
              </a:rPr>
              <a:t>далее </a:t>
            </a:r>
            <a:r>
              <a:rPr sz="1800" b="1" spc="-25" dirty="0">
                <a:latin typeface="Tahoma"/>
                <a:cs typeface="Tahoma"/>
              </a:rPr>
              <a:t>- по </a:t>
            </a:r>
            <a:r>
              <a:rPr sz="1800" b="1" spc="60" dirty="0">
                <a:latin typeface="Tahoma"/>
                <a:cs typeface="Tahoma"/>
              </a:rPr>
              <a:t>мере 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необходимости,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но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не</a:t>
            </a:r>
            <a:r>
              <a:rPr sz="1800" b="1" spc="-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B0F0"/>
                </a:solidFill>
                <a:latin typeface="Tahoma"/>
                <a:cs typeface="Tahoma"/>
              </a:rPr>
              <a:t>реже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одного</a:t>
            </a:r>
            <a:r>
              <a:rPr sz="1800" b="1" spc="-2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00B0F0"/>
                </a:solidFill>
                <a:latin typeface="Tahoma"/>
                <a:cs typeface="Tahoma"/>
              </a:rPr>
              <a:t>раза</a:t>
            </a:r>
            <a:r>
              <a:rPr sz="1800" b="1" spc="-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00B0F0"/>
                </a:solidFill>
                <a:latin typeface="Tahoma"/>
                <a:cs typeface="Tahoma"/>
              </a:rPr>
              <a:t>в</a:t>
            </a:r>
            <a:r>
              <a:rPr sz="1800" b="1" spc="-3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B0F0"/>
                </a:solidFill>
                <a:latin typeface="Tahoma"/>
                <a:cs typeface="Tahoma"/>
              </a:rPr>
              <a:t>три</a:t>
            </a:r>
            <a:r>
              <a:rPr sz="1800" b="1" spc="-40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B0F0"/>
                </a:solidFill>
                <a:latin typeface="Tahoma"/>
                <a:cs typeface="Tahoma"/>
              </a:rPr>
              <a:t>года</a:t>
            </a:r>
            <a:r>
              <a:rPr sz="1800" b="1" spc="-2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 marL="182245" marR="2982595">
              <a:lnSpc>
                <a:spcPct val="100000"/>
              </a:lnSpc>
              <a:spcBef>
                <a:spcPts val="1900"/>
              </a:spcBef>
            </a:pPr>
            <a:r>
              <a:rPr sz="1700" b="1" spc="5" dirty="0">
                <a:latin typeface="Tahoma"/>
                <a:cs typeface="Tahoma"/>
              </a:rPr>
              <a:t>Обучение </a:t>
            </a:r>
            <a:r>
              <a:rPr sz="1700" b="1" spc="-20" dirty="0">
                <a:latin typeface="Tahoma"/>
                <a:cs typeface="Tahoma"/>
              </a:rPr>
              <a:t>по </a:t>
            </a:r>
            <a:r>
              <a:rPr sz="1700" b="1" spc="15" dirty="0">
                <a:latin typeface="Tahoma"/>
                <a:cs typeface="Tahoma"/>
              </a:rPr>
              <a:t>охране </a:t>
            </a:r>
            <a:r>
              <a:rPr sz="1700" b="1" spc="35" dirty="0">
                <a:latin typeface="Tahoma"/>
                <a:cs typeface="Tahoma"/>
              </a:rPr>
              <a:t>труда </a:t>
            </a:r>
            <a:r>
              <a:rPr sz="1700" b="1" spc="-25" dirty="0">
                <a:latin typeface="Tahoma"/>
                <a:cs typeface="Tahoma"/>
              </a:rPr>
              <a:t>руководителей </a:t>
            </a:r>
            <a:r>
              <a:rPr sz="1700" b="1" spc="-90" dirty="0">
                <a:latin typeface="Tahoma"/>
                <a:cs typeface="Tahoma"/>
              </a:rPr>
              <a:t>и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специалистов </a:t>
            </a:r>
            <a:r>
              <a:rPr sz="1700" b="1" spc="-15" dirty="0">
                <a:latin typeface="Tahoma"/>
                <a:cs typeface="Tahoma"/>
              </a:rPr>
              <a:t>проводится </a:t>
            </a:r>
            <a:r>
              <a:rPr sz="1700" b="1" spc="-25" dirty="0">
                <a:latin typeface="Tahoma"/>
                <a:cs typeface="Tahoma"/>
              </a:rPr>
              <a:t>по </a:t>
            </a:r>
            <a:r>
              <a:rPr sz="1700" b="1" spc="-20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соответствующим </a:t>
            </a:r>
            <a:r>
              <a:rPr sz="1700" b="1" spc="20" dirty="0">
                <a:latin typeface="Tahoma"/>
                <a:cs typeface="Tahoma"/>
              </a:rPr>
              <a:t>программам </a:t>
            </a:r>
            <a:r>
              <a:rPr sz="1700" b="1" spc="-20" dirty="0">
                <a:latin typeface="Tahoma"/>
                <a:cs typeface="Tahoma"/>
              </a:rPr>
              <a:t>по </a:t>
            </a:r>
            <a:r>
              <a:rPr sz="1700" b="1" spc="15" dirty="0">
                <a:latin typeface="Tahoma"/>
                <a:cs typeface="Tahoma"/>
              </a:rPr>
              <a:t>охране </a:t>
            </a:r>
            <a:r>
              <a:rPr sz="1700" b="1" spc="20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труда </a:t>
            </a:r>
            <a:r>
              <a:rPr sz="1700" b="1" spc="15" dirty="0">
                <a:latin typeface="Tahoma"/>
                <a:cs typeface="Tahoma"/>
              </a:rPr>
              <a:t>непосредственно </a:t>
            </a:r>
            <a:r>
              <a:rPr sz="1700" b="1" spc="55" dirty="0">
                <a:latin typeface="Tahoma"/>
                <a:cs typeface="Tahoma"/>
              </a:rPr>
              <a:t>самой </a:t>
            </a:r>
            <a:r>
              <a:rPr sz="1700" b="1" spc="60" dirty="0"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организацией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или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образовательными </a:t>
            </a:r>
            <a:r>
              <a:rPr sz="1700" b="1" spc="-20" dirty="0">
                <a:latin typeface="Tahoma"/>
                <a:cs typeface="Tahoma"/>
              </a:rPr>
              <a:t> </a:t>
            </a:r>
            <a:r>
              <a:rPr sz="1700" b="1" spc="-35" dirty="0">
                <a:latin typeface="Tahoma"/>
                <a:cs typeface="Tahoma"/>
              </a:rPr>
              <a:t>учреждениями</a:t>
            </a:r>
            <a:r>
              <a:rPr sz="1700" b="1" spc="-5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профессионального </a:t>
            </a:r>
            <a:r>
              <a:rPr sz="1700" b="1" spc="10" dirty="0"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образования,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35" dirty="0">
                <a:latin typeface="Tahoma"/>
                <a:cs typeface="Tahoma"/>
              </a:rPr>
              <a:t>учебными</a:t>
            </a:r>
            <a:r>
              <a:rPr sz="1700" b="1" spc="-20" dirty="0">
                <a:latin typeface="Tahoma"/>
                <a:cs typeface="Tahoma"/>
              </a:rPr>
              <a:t> </a:t>
            </a:r>
            <a:r>
              <a:rPr sz="1700" b="1" spc="20" dirty="0">
                <a:latin typeface="Tahoma"/>
                <a:cs typeface="Tahoma"/>
              </a:rPr>
              <a:t>центрами</a:t>
            </a:r>
            <a:r>
              <a:rPr sz="1700" b="1" spc="-20" dirty="0">
                <a:latin typeface="Tahoma"/>
                <a:cs typeface="Tahoma"/>
              </a:rPr>
              <a:t> </a:t>
            </a:r>
            <a:r>
              <a:rPr sz="1700" b="1" spc="-90" dirty="0">
                <a:latin typeface="Tahoma"/>
                <a:cs typeface="Tahoma"/>
              </a:rPr>
              <a:t>и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другими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-35" dirty="0">
                <a:latin typeface="Tahoma"/>
                <a:cs typeface="Tahoma"/>
              </a:rPr>
              <a:t>учреждениями</a:t>
            </a:r>
            <a:r>
              <a:rPr sz="1700" b="1" spc="-10" dirty="0">
                <a:latin typeface="Tahoma"/>
                <a:cs typeface="Tahoma"/>
              </a:rPr>
              <a:t> </a:t>
            </a:r>
            <a:r>
              <a:rPr sz="1700" b="1" spc="-85" dirty="0">
                <a:latin typeface="Tahoma"/>
                <a:cs typeface="Tahoma"/>
              </a:rPr>
              <a:t>и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организациями, 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осуществляющими </a:t>
            </a:r>
            <a:r>
              <a:rPr sz="1700" b="1" spc="-20" dirty="0">
                <a:latin typeface="Tahoma"/>
                <a:cs typeface="Tahoma"/>
              </a:rPr>
              <a:t>образовательную 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деятельность </a:t>
            </a:r>
            <a:r>
              <a:rPr sz="1700" b="1" spc="-40" dirty="0">
                <a:latin typeface="Tahoma"/>
                <a:cs typeface="Tahoma"/>
              </a:rPr>
              <a:t>(далее– </a:t>
            </a:r>
            <a:r>
              <a:rPr sz="1700" b="1" dirty="0">
                <a:latin typeface="Tahoma"/>
                <a:cs typeface="Tahoma"/>
              </a:rPr>
              <a:t>обучающие </a:t>
            </a:r>
            <a:r>
              <a:rPr sz="1700" b="1" spc="5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организации)</a:t>
            </a:r>
            <a:r>
              <a:rPr sz="1700" b="1" dirty="0">
                <a:latin typeface="Tahoma"/>
                <a:cs typeface="Tahoma"/>
              </a:rPr>
              <a:t> </a:t>
            </a:r>
            <a:r>
              <a:rPr sz="1700" b="1" spc="-55" dirty="0">
                <a:latin typeface="Tahoma"/>
                <a:cs typeface="Tahoma"/>
              </a:rPr>
              <a:t>,</a:t>
            </a:r>
            <a:r>
              <a:rPr sz="1700" b="1" spc="10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при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sz="1700" b="1" spc="-80" dirty="0">
                <a:latin typeface="Tahoma"/>
                <a:cs typeface="Tahoma"/>
              </a:rPr>
              <a:t>наличии</a:t>
            </a:r>
            <a:r>
              <a:rPr sz="1700" b="1" spc="40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у</a:t>
            </a:r>
            <a:r>
              <a:rPr sz="1700" b="1" dirty="0">
                <a:latin typeface="Tahoma"/>
                <a:cs typeface="Tahoma"/>
              </a:rPr>
              <a:t> </a:t>
            </a:r>
            <a:r>
              <a:rPr sz="1700" b="1" spc="-85" dirty="0">
                <a:latin typeface="Tahoma"/>
                <a:cs typeface="Tahoma"/>
              </a:rPr>
              <a:t>них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sz="1700" b="1" spc="-70" dirty="0">
                <a:latin typeface="Tahoma"/>
                <a:cs typeface="Tahoma"/>
              </a:rPr>
              <a:t>лицензии </a:t>
            </a:r>
            <a:r>
              <a:rPr sz="1700" b="1" spc="-65" dirty="0">
                <a:latin typeface="Tahoma"/>
                <a:cs typeface="Tahoma"/>
              </a:rPr>
              <a:t> </a:t>
            </a:r>
            <a:r>
              <a:rPr sz="1700" b="1" spc="10" dirty="0">
                <a:latin typeface="Tahoma"/>
                <a:cs typeface="Tahoma"/>
              </a:rPr>
              <a:t>на </a:t>
            </a:r>
            <a:r>
              <a:rPr sz="1700" b="1" spc="-5" dirty="0">
                <a:latin typeface="Tahoma"/>
                <a:cs typeface="Tahoma"/>
              </a:rPr>
              <a:t>право </a:t>
            </a:r>
            <a:r>
              <a:rPr sz="1700" b="1" spc="-45" dirty="0">
                <a:latin typeface="Tahoma"/>
                <a:cs typeface="Tahoma"/>
              </a:rPr>
              <a:t>ведения </a:t>
            </a:r>
            <a:r>
              <a:rPr sz="1700" b="1" spc="-15" dirty="0">
                <a:latin typeface="Tahoma"/>
                <a:cs typeface="Tahoma"/>
              </a:rPr>
              <a:t>образовательной </a:t>
            </a:r>
            <a:r>
              <a:rPr sz="1700" b="1" spc="-10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д</a:t>
            </a:r>
            <a:r>
              <a:rPr sz="1700" b="1" spc="-35" dirty="0">
                <a:latin typeface="Tahoma"/>
                <a:cs typeface="Tahoma"/>
              </a:rPr>
              <a:t>еяте</a:t>
            </a:r>
            <a:r>
              <a:rPr sz="1700" b="1" spc="-40" dirty="0">
                <a:latin typeface="Tahoma"/>
                <a:cs typeface="Tahoma"/>
              </a:rPr>
              <a:t>л</a:t>
            </a:r>
            <a:r>
              <a:rPr sz="1700" b="1" spc="-120" dirty="0">
                <a:latin typeface="Tahoma"/>
                <a:cs typeface="Tahoma"/>
              </a:rPr>
              <a:t>ь</a:t>
            </a:r>
            <a:r>
              <a:rPr sz="1700" b="1" spc="15" dirty="0">
                <a:latin typeface="Tahoma"/>
                <a:cs typeface="Tahoma"/>
              </a:rPr>
              <a:t>ност</a:t>
            </a:r>
            <a:r>
              <a:rPr sz="1700" b="1" spc="20" dirty="0">
                <a:latin typeface="Tahoma"/>
                <a:cs typeface="Tahoma"/>
              </a:rPr>
              <a:t>и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в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15" dirty="0">
                <a:latin typeface="Tahoma"/>
                <a:cs typeface="Tahoma"/>
              </a:rPr>
              <a:t>област</a:t>
            </a:r>
            <a:r>
              <a:rPr sz="1700" b="1" spc="20" dirty="0">
                <a:latin typeface="Tahoma"/>
                <a:cs typeface="Tahoma"/>
              </a:rPr>
              <a:t>и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ох</a:t>
            </a:r>
            <a:r>
              <a:rPr sz="1700" b="1" spc="5" dirty="0">
                <a:latin typeface="Tahoma"/>
                <a:cs typeface="Tahoma"/>
              </a:rPr>
              <a:t>р</a:t>
            </a:r>
            <a:r>
              <a:rPr sz="1700" b="1" spc="-35" dirty="0">
                <a:latin typeface="Tahoma"/>
                <a:cs typeface="Tahoma"/>
              </a:rPr>
              <a:t>ан</a:t>
            </a:r>
            <a:r>
              <a:rPr sz="1700" b="1" spc="-40" dirty="0">
                <a:latin typeface="Tahoma"/>
                <a:cs typeface="Tahoma"/>
              </a:rPr>
              <a:t>ы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20" dirty="0">
                <a:latin typeface="Tahoma"/>
                <a:cs typeface="Tahoma"/>
              </a:rPr>
              <a:t>тру</a:t>
            </a:r>
            <a:r>
              <a:rPr sz="1700" b="1" spc="10" dirty="0">
                <a:latin typeface="Tahoma"/>
                <a:cs typeface="Tahoma"/>
              </a:rPr>
              <a:t>д</a:t>
            </a:r>
            <a:r>
              <a:rPr sz="1700" b="1" spc="15" dirty="0">
                <a:latin typeface="Tahoma"/>
                <a:cs typeface="Tahoma"/>
              </a:rPr>
              <a:t>а,  </a:t>
            </a:r>
            <a:r>
              <a:rPr sz="1700" b="1" spc="-10" dirty="0">
                <a:latin typeface="Tahoma"/>
                <a:cs typeface="Tahoma"/>
              </a:rPr>
              <a:t>преподавательского </a:t>
            </a:r>
            <a:r>
              <a:rPr sz="1700" b="1" spc="55" dirty="0">
                <a:latin typeface="Tahoma"/>
                <a:cs typeface="Tahoma"/>
              </a:rPr>
              <a:t>состава, </a:t>
            </a:r>
            <a:r>
              <a:rPr sz="1700" b="1" spc="60" dirty="0">
                <a:latin typeface="Tahoma"/>
                <a:cs typeface="Tahoma"/>
              </a:rPr>
              <a:t> </a:t>
            </a:r>
            <a:r>
              <a:rPr sz="1700" b="1" spc="-20" dirty="0">
                <a:latin typeface="Tahoma"/>
                <a:cs typeface="Tahoma"/>
              </a:rPr>
              <a:t>специализирую</a:t>
            </a:r>
            <a:r>
              <a:rPr sz="1700" b="1" spc="-30" dirty="0">
                <a:latin typeface="Tahoma"/>
                <a:cs typeface="Tahoma"/>
              </a:rPr>
              <a:t>щ</a:t>
            </a:r>
            <a:r>
              <a:rPr sz="1700" b="1" spc="-20" dirty="0">
                <a:latin typeface="Tahoma"/>
                <a:cs typeface="Tahoma"/>
              </a:rPr>
              <a:t>его</a:t>
            </a:r>
            <a:r>
              <a:rPr sz="1700" b="1" spc="15" dirty="0">
                <a:latin typeface="Tahoma"/>
                <a:cs typeface="Tahoma"/>
              </a:rPr>
              <a:t>с</a:t>
            </a:r>
            <a:r>
              <a:rPr sz="1700" b="1" spc="20" dirty="0">
                <a:latin typeface="Tahoma"/>
                <a:cs typeface="Tahoma"/>
              </a:rPr>
              <a:t>я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в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о</a:t>
            </a:r>
            <a:r>
              <a:rPr sz="1700" b="1" spc="45" dirty="0">
                <a:latin typeface="Tahoma"/>
                <a:cs typeface="Tahoma"/>
              </a:rPr>
              <a:t>б</a:t>
            </a:r>
            <a:r>
              <a:rPr sz="1700" b="1" spc="10" dirty="0">
                <a:latin typeface="Tahoma"/>
                <a:cs typeface="Tahoma"/>
              </a:rPr>
              <a:t>ласти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о</a:t>
            </a:r>
            <a:r>
              <a:rPr sz="1700" b="1" spc="-20" dirty="0">
                <a:latin typeface="Tahoma"/>
                <a:cs typeface="Tahoma"/>
              </a:rPr>
              <a:t>х</a:t>
            </a:r>
            <a:r>
              <a:rPr sz="1700" b="1" spc="75" dirty="0">
                <a:latin typeface="Tahoma"/>
                <a:cs typeface="Tahoma"/>
              </a:rPr>
              <a:t>ра</a:t>
            </a:r>
            <a:r>
              <a:rPr sz="1700" b="1" spc="-80" dirty="0">
                <a:latin typeface="Tahoma"/>
                <a:cs typeface="Tahoma"/>
              </a:rPr>
              <a:t>ны  </a:t>
            </a:r>
            <a:r>
              <a:rPr sz="1700" b="1" spc="20" dirty="0">
                <a:latin typeface="Tahoma"/>
                <a:cs typeface="Tahoma"/>
              </a:rPr>
              <a:t>труда, </a:t>
            </a:r>
            <a:r>
              <a:rPr sz="1700" b="1" spc="-90" dirty="0">
                <a:latin typeface="Tahoma"/>
                <a:cs typeface="Tahoma"/>
              </a:rPr>
              <a:t>и </a:t>
            </a:r>
            <a:r>
              <a:rPr sz="1700" b="1" spc="20" dirty="0">
                <a:latin typeface="Tahoma"/>
                <a:cs typeface="Tahoma"/>
              </a:rPr>
              <a:t>соответствующей </a:t>
            </a:r>
            <a:r>
              <a:rPr sz="1700" b="1" spc="-5" dirty="0">
                <a:latin typeface="Tahoma"/>
                <a:cs typeface="Tahoma"/>
              </a:rPr>
              <a:t>материально- </a:t>
            </a:r>
            <a:r>
              <a:rPr sz="1700" b="1" dirty="0">
                <a:latin typeface="Tahoma"/>
                <a:cs typeface="Tahoma"/>
              </a:rPr>
              <a:t> </a:t>
            </a:r>
            <a:r>
              <a:rPr sz="1700" b="1" spc="-15" dirty="0">
                <a:latin typeface="Tahoma"/>
                <a:cs typeface="Tahoma"/>
              </a:rPr>
              <a:t>технической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35" dirty="0">
                <a:latin typeface="Tahoma"/>
                <a:cs typeface="Tahoma"/>
              </a:rPr>
              <a:t>базы.</a:t>
            </a:r>
            <a:endParaRPr sz="17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53" y="2318257"/>
            <a:ext cx="3119374" cy="2664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80" y="295656"/>
            <a:ext cx="6123432" cy="56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154" y="361314"/>
            <a:ext cx="5806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Проверка</a:t>
            </a:r>
            <a:r>
              <a:rPr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7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знаний</a:t>
            </a:r>
            <a:r>
              <a:rPr b="1" spc="-3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требований</a:t>
            </a:r>
            <a:r>
              <a:rPr b="1" spc="-55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охраны</a:t>
            </a:r>
            <a:r>
              <a:rPr b="1" spc="-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rPr>
              <a:t>труда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937386"/>
            <a:ext cx="60788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ahoma"/>
                <a:cs typeface="Tahoma"/>
              </a:rPr>
              <a:t>Проверку </a:t>
            </a:r>
            <a:r>
              <a:rPr sz="1800" b="1" dirty="0">
                <a:latin typeface="Tahoma"/>
                <a:cs typeface="Tahoma"/>
              </a:rPr>
              <a:t>теоретических </a:t>
            </a:r>
            <a:r>
              <a:rPr sz="1800" b="1" spc="-70" dirty="0">
                <a:latin typeface="Tahoma"/>
                <a:cs typeface="Tahoma"/>
              </a:rPr>
              <a:t>знаний </a:t>
            </a:r>
            <a:r>
              <a:rPr sz="1800" b="1" spc="-10" dirty="0">
                <a:latin typeface="Tahoma"/>
                <a:cs typeface="Tahoma"/>
              </a:rPr>
              <a:t>требований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практических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навыков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безопасной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работы </a:t>
            </a:r>
            <a:r>
              <a:rPr sz="1800" b="1" spc="-20" dirty="0">
                <a:latin typeface="Tahoma"/>
                <a:cs typeface="Tahoma"/>
              </a:rPr>
              <a:t>работников </a:t>
            </a:r>
            <a:r>
              <a:rPr sz="1800" b="1" spc="-10" dirty="0">
                <a:latin typeface="Tahoma"/>
                <a:cs typeface="Tahoma"/>
              </a:rPr>
              <a:t>рабочих </a:t>
            </a:r>
            <a:r>
              <a:rPr sz="1800" b="1" spc="50" dirty="0">
                <a:latin typeface="Tahoma"/>
                <a:cs typeface="Tahoma"/>
              </a:rPr>
              <a:t>профессий </a:t>
            </a:r>
            <a:r>
              <a:rPr sz="1800" b="1" spc="-35" dirty="0">
                <a:latin typeface="Tahoma"/>
                <a:cs typeface="Tahoma"/>
              </a:rPr>
              <a:t>проводят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непосредственны</a:t>
            </a:r>
            <a:r>
              <a:rPr sz="1800" b="1" spc="15" dirty="0">
                <a:latin typeface="Tahoma"/>
                <a:cs typeface="Tahoma"/>
              </a:rPr>
              <a:t>е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ру</a:t>
            </a:r>
            <a:r>
              <a:rPr sz="1800" b="1" spc="-20" dirty="0">
                <a:latin typeface="Tahoma"/>
                <a:cs typeface="Tahoma"/>
              </a:rPr>
              <a:t>к</a:t>
            </a:r>
            <a:r>
              <a:rPr sz="1800" b="1" spc="-40" dirty="0">
                <a:latin typeface="Tahoma"/>
                <a:cs typeface="Tahoma"/>
              </a:rPr>
              <a:t>оводители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рабо</a:t>
            </a:r>
            <a:r>
              <a:rPr sz="1800" b="1" spc="45" dirty="0">
                <a:latin typeface="Tahoma"/>
                <a:cs typeface="Tahoma"/>
              </a:rPr>
              <a:t>т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объем</a:t>
            </a:r>
            <a:r>
              <a:rPr sz="1800" b="1" spc="55" dirty="0">
                <a:latin typeface="Tahoma"/>
                <a:cs typeface="Tahoma"/>
              </a:rPr>
              <a:t>е 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правил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инструкций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охране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труда</a:t>
            </a:r>
            <a:r>
              <a:rPr sz="1800" b="1" spc="10" dirty="0">
                <a:latin typeface="Tahoma"/>
                <a:cs typeface="Tahoma"/>
              </a:rPr>
              <a:t>,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10" dirty="0">
                <a:latin typeface="Tahoma"/>
                <a:cs typeface="Tahoma"/>
              </a:rPr>
              <a:t>а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пр</a:t>
            </a:r>
            <a:r>
              <a:rPr sz="1800" b="1" spc="-4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необхо</a:t>
            </a:r>
            <a:r>
              <a:rPr sz="1800" b="1" spc="10" dirty="0">
                <a:latin typeface="Tahoma"/>
                <a:cs typeface="Tahoma"/>
              </a:rPr>
              <a:t>д</a:t>
            </a:r>
            <a:r>
              <a:rPr sz="1800" b="1" spc="-30" dirty="0">
                <a:latin typeface="Tahoma"/>
                <a:cs typeface="Tahoma"/>
              </a:rPr>
              <a:t>и</a:t>
            </a:r>
            <a:r>
              <a:rPr sz="1800" b="1" spc="-35" dirty="0">
                <a:latin typeface="Tahoma"/>
                <a:cs typeface="Tahoma"/>
              </a:rPr>
              <a:t>м</a:t>
            </a:r>
            <a:r>
              <a:rPr sz="1800" b="1" spc="35" dirty="0">
                <a:latin typeface="Tahoma"/>
                <a:cs typeface="Tahoma"/>
              </a:rPr>
              <a:t>ост</a:t>
            </a:r>
            <a:r>
              <a:rPr sz="1800" b="1" spc="4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объем</a:t>
            </a:r>
            <a:r>
              <a:rPr sz="1800" b="1" spc="80" dirty="0">
                <a:latin typeface="Tahoma"/>
                <a:cs typeface="Tahoma"/>
              </a:rPr>
              <a:t>е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з</a:t>
            </a:r>
            <a:r>
              <a:rPr sz="1800" b="1" spc="-60" dirty="0">
                <a:latin typeface="Tahoma"/>
                <a:cs typeface="Tahoma"/>
              </a:rPr>
              <a:t>наний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45" dirty="0">
                <a:latin typeface="Tahoma"/>
                <a:cs typeface="Tahoma"/>
              </a:rPr>
              <a:t>дополнит</a:t>
            </a:r>
            <a:r>
              <a:rPr sz="1800" b="1" spc="-85" dirty="0">
                <a:latin typeface="Tahoma"/>
                <a:cs typeface="Tahoma"/>
              </a:rPr>
              <a:t>ель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-140" dirty="0">
                <a:latin typeface="Tahoma"/>
                <a:cs typeface="Tahoma"/>
              </a:rPr>
              <a:t>ы</a:t>
            </a:r>
            <a:r>
              <a:rPr sz="1800" b="1" spc="-80" dirty="0">
                <a:latin typeface="Tahoma"/>
                <a:cs typeface="Tahoma"/>
              </a:rPr>
              <a:t>х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спе</a:t>
            </a:r>
            <a:r>
              <a:rPr sz="1800" b="1" spc="55" dirty="0">
                <a:latin typeface="Tahoma"/>
                <a:cs typeface="Tahoma"/>
              </a:rPr>
              <a:t>ц</a:t>
            </a:r>
            <a:r>
              <a:rPr sz="1800" b="1" spc="-80" dirty="0">
                <a:latin typeface="Tahoma"/>
                <a:cs typeface="Tahoma"/>
              </a:rPr>
              <a:t>иаль</a:t>
            </a:r>
            <a:r>
              <a:rPr sz="1800" b="1" spc="-105" dirty="0">
                <a:latin typeface="Tahoma"/>
                <a:cs typeface="Tahoma"/>
              </a:rPr>
              <a:t>н</a:t>
            </a:r>
            <a:r>
              <a:rPr sz="1800" b="1" spc="-140" dirty="0">
                <a:latin typeface="Tahoma"/>
                <a:cs typeface="Tahoma"/>
              </a:rPr>
              <a:t>ы</a:t>
            </a:r>
            <a:r>
              <a:rPr sz="1800" b="1" spc="-80" dirty="0">
                <a:latin typeface="Tahoma"/>
                <a:cs typeface="Tahoma"/>
              </a:rPr>
              <a:t>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т</a:t>
            </a:r>
            <a:r>
              <a:rPr sz="1800" b="1" spc="35" dirty="0">
                <a:latin typeface="Tahoma"/>
                <a:cs typeface="Tahoma"/>
              </a:rPr>
              <a:t>р</a:t>
            </a:r>
            <a:r>
              <a:rPr sz="1800" b="1" spc="5" dirty="0">
                <a:latin typeface="Tahoma"/>
                <a:cs typeface="Tahoma"/>
              </a:rPr>
              <a:t>ебо</a:t>
            </a:r>
            <a:r>
              <a:rPr sz="1800" b="1" dirty="0">
                <a:latin typeface="Tahoma"/>
                <a:cs typeface="Tahoma"/>
              </a:rPr>
              <a:t>в</a:t>
            </a:r>
            <a:r>
              <a:rPr sz="1800" b="1" spc="-45" dirty="0">
                <a:latin typeface="Tahoma"/>
                <a:cs typeface="Tahoma"/>
              </a:rPr>
              <a:t>аний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25" dirty="0">
                <a:latin typeface="Tahoma"/>
                <a:cs typeface="Tahoma"/>
              </a:rPr>
              <a:t>безопасности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охраны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труда.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79" y="908685"/>
            <a:ext cx="2057907" cy="208826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69689" y="4381880"/>
            <a:ext cx="44056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Tahoma"/>
                <a:cs typeface="Tahoma"/>
              </a:rPr>
              <a:t>Ру</a:t>
            </a:r>
            <a:r>
              <a:rPr sz="1800" b="1" spc="-95" dirty="0">
                <a:latin typeface="Tahoma"/>
                <a:cs typeface="Tahoma"/>
              </a:rPr>
              <a:t>к</a:t>
            </a:r>
            <a:r>
              <a:rPr sz="1800" b="1" spc="-40" dirty="0">
                <a:latin typeface="Tahoma"/>
                <a:cs typeface="Tahoma"/>
              </a:rPr>
              <a:t>оводители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специалисты  </a:t>
            </a:r>
            <a:r>
              <a:rPr sz="1800" b="1" spc="-35" dirty="0">
                <a:latin typeface="Tahoma"/>
                <a:cs typeface="Tahoma"/>
              </a:rPr>
              <a:t>организаций </a:t>
            </a:r>
            <a:r>
              <a:rPr sz="1800" b="1" spc="-25" dirty="0">
                <a:latin typeface="Tahoma"/>
                <a:cs typeface="Tahoma"/>
              </a:rPr>
              <a:t>проходят </a:t>
            </a:r>
            <a:r>
              <a:rPr sz="1800" b="1" spc="-10" dirty="0">
                <a:latin typeface="Tahoma"/>
                <a:cs typeface="Tahoma"/>
              </a:rPr>
              <a:t>очередную 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проверк</a:t>
            </a:r>
            <a:r>
              <a:rPr sz="1800" b="1" spc="-15" dirty="0">
                <a:latin typeface="Tahoma"/>
                <a:cs typeface="Tahoma"/>
              </a:rPr>
              <a:t>у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Знани</a:t>
            </a:r>
            <a:r>
              <a:rPr sz="1800" b="1" spc="-75" dirty="0">
                <a:latin typeface="Tahoma"/>
                <a:cs typeface="Tahoma"/>
              </a:rPr>
              <a:t>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требований  </a:t>
            </a:r>
            <a:r>
              <a:rPr sz="1800" b="1" spc="-25" dirty="0">
                <a:latin typeface="Tahoma"/>
                <a:cs typeface="Tahoma"/>
              </a:rPr>
              <a:t>охраны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труда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не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реже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одного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раза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в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три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года.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4077043"/>
            <a:ext cx="3691128" cy="20278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1848</Words>
  <Application>Microsoft Office PowerPoint</Application>
  <PresentationFormat>Экран (4:3)</PresentationFormat>
  <Paragraphs>202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Microsoft Sans Serif</vt:lpstr>
      <vt:lpstr>Tahoma</vt:lpstr>
      <vt:lpstr>Verdana</vt:lpstr>
      <vt:lpstr>Wingdings</vt:lpstr>
      <vt:lpstr>Office Theme</vt:lpstr>
      <vt:lpstr>Организация обучения по  охране труда и проверки  знаний требований охраны  труда работников организаций</vt:lpstr>
      <vt:lpstr>Обязанности работодателя в части обучения, проверки  знаний и аттестации по охране труда и производственной  безопасности</vt:lpstr>
      <vt:lpstr>Обязанности работников в части обучения, проверки  знаний и аттестации по охране труда и промышленной  безопасности</vt:lpstr>
      <vt:lpstr>Организация обучения по охране труда</vt:lpstr>
      <vt:lpstr>Порядок обучения по охране труда</vt:lpstr>
      <vt:lpstr>Обучение работников по охране труда</vt:lpstr>
      <vt:lpstr>Обучение работников по охране труда</vt:lpstr>
      <vt:lpstr>Обучение руководителей и специалистов</vt:lpstr>
      <vt:lpstr>Проверка знаний требований охраны труда</vt:lpstr>
      <vt:lpstr>Внеочередная проверка знаний требований охраны труда</vt:lpstr>
      <vt:lpstr>Презентация PowerPoint</vt:lpstr>
      <vt:lpstr>Инструктажи и обучение.</vt:lpstr>
      <vt:lpstr>Виды и содержание инструктажей работников по охране труда</vt:lpstr>
      <vt:lpstr>Вводный инструктаж по охране труда</vt:lpstr>
      <vt:lpstr>Вводный инструктаж по охране труда</vt:lpstr>
      <vt:lpstr>Первичный инструктаж на рабочем месте</vt:lpstr>
      <vt:lpstr>Первичный инструктаж на рабочем месте</vt:lpstr>
      <vt:lpstr>Первичный инструктаж на рабочем месте</vt:lpstr>
      <vt:lpstr>Повторный инструктаж</vt:lpstr>
      <vt:lpstr>Внеплановый инструктаж</vt:lpstr>
      <vt:lpstr>Внеплановый инструктаж</vt:lpstr>
      <vt:lpstr>Целевой инструктаж</vt:lpstr>
      <vt:lpstr>Стажировка на рабочем месте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Красавчик</cp:lastModifiedBy>
  <cp:revision>5</cp:revision>
  <dcterms:created xsi:type="dcterms:W3CDTF">2022-03-03T10:44:11Z</dcterms:created>
  <dcterms:modified xsi:type="dcterms:W3CDTF">2022-04-27T07:00:24Z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2022-03-03T00:00:00Z</vt:filetime>
  </property>
</Properties>
</file>